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3" r:id="rId10"/>
    <p:sldId id="264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3D07B-133F-4C41-8C06-86669D184CDC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04B05-DAF9-4A99-9F38-2C380E3DA15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B8056-EC8D-4409-8811-D76689B39029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4B8DF-846C-476C-95FC-C78A2B07FA2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00060-34DA-48DE-BC1E-A806C7AAD788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9AC4E-4520-43F9-A2C7-17F7005E22F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BED77-D589-448E-A14D-E984B4440CEF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9EC25-B984-48C7-8E18-5C03E2D0C1C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CD19E-8D89-4A64-9B7C-CB6B560909AA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9160D-706B-4210-BBC9-161675CC766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2A4C4-0608-4E38-8F04-02CE83EA7221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7E57-A5D0-472C-A39F-61AB1890513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A02AD-882A-4D03-A71D-4D521DA5E407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BD76E-54CA-4BF4-98CB-FC65D99E141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73C0B-AD1A-4167-923C-BF962D93B401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77998-E23C-41A5-93E1-078500E7CA1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39841-EEFD-4557-B197-7BB0341EF754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F8250-84E2-463F-A04E-36E7E3355B7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A334D-78E2-4FEC-B78A-F4EAB9B9B7BA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BFEB-C514-45E8-BAF4-7F9F0F05EDB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DBBAD-D543-45F0-B9D9-17C6043B49DD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E215C-B45C-4900-9DA9-F4C247447A0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9AF2F3-CB75-4C3D-9F1F-3312A76E7609}" type="datetimeFigureOut">
              <a:rPr lang="sk-SK"/>
              <a:pPr>
                <a:defRPr/>
              </a:pPr>
              <a:t>9. 12. 2011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4EA3DB-973E-4850-8867-6183FCE6454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reskripcia@health.gov.s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alth.gov.sk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dirty="0" smtClean="0"/>
              <a:t>Michaela Cesnaková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dirty="0" smtClean="0"/>
              <a:t>Sekcia farmácie a liekovej politiky</a:t>
            </a:r>
            <a:endParaRPr lang="sk-SK" dirty="0"/>
          </a:p>
        </p:txBody>
      </p:sp>
      <p:pic>
        <p:nvPicPr>
          <p:cNvPr id="13315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33375"/>
            <a:ext cx="3671887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76925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4339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25605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Povinná generická preskripcia</a:t>
            </a:r>
          </a:p>
        </p:txBody>
      </p:sp>
      <p:sp>
        <p:nvSpPr>
          <p:cNvPr id="25606" name="Rectangle 7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18488" cy="4349750"/>
          </a:xfrm>
          <a:extLst/>
        </p:spPr>
        <p:txBody>
          <a:bodyPr>
            <a:normAutofit/>
          </a:bodyPr>
          <a:lstStyle/>
          <a:p>
            <a:pPr marL="522288" lvl="1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900" b="1" dirty="0" smtClean="0"/>
              <a:t>    </a:t>
            </a:r>
            <a:r>
              <a:rPr lang="sk-SK" sz="1900" dirty="0" smtClean="0"/>
              <a:t>doterajšia úprava: </a:t>
            </a:r>
          </a:p>
          <a:p>
            <a:pPr marL="922338" lvl="2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500" b="1" dirty="0" smtClean="0"/>
              <a:t>dobrovoľná</a:t>
            </a:r>
            <a:r>
              <a:rPr lang="sk-SK" sz="1500" dirty="0" smtClean="0"/>
              <a:t> možnosť generickej </a:t>
            </a:r>
            <a:r>
              <a:rPr lang="sk-SK" sz="1500" dirty="0" err="1" smtClean="0"/>
              <a:t>preskripcie</a:t>
            </a:r>
            <a:r>
              <a:rPr lang="sk-SK" sz="1500" dirty="0" smtClean="0"/>
              <a:t>,   </a:t>
            </a:r>
          </a:p>
          <a:p>
            <a:pPr marL="922338" lvl="2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500" dirty="0" smtClean="0"/>
              <a:t>možnosť generickej substitúcie v rozsahu vyhlášky</a:t>
            </a:r>
          </a:p>
          <a:p>
            <a:pPr marL="522288" lvl="1" indent="-342900">
              <a:lnSpc>
                <a:spcPct val="80000"/>
              </a:lnSpc>
            </a:pPr>
            <a:endParaRPr lang="sk-SK" sz="1900" dirty="0" smtClean="0"/>
          </a:p>
          <a:p>
            <a:pPr marL="522288" lvl="1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900" dirty="0" smtClean="0"/>
              <a:t>   nová úprava: </a:t>
            </a:r>
          </a:p>
          <a:p>
            <a:pPr marL="922338" lvl="2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500" b="1" dirty="0" smtClean="0"/>
              <a:t>povinná</a:t>
            </a:r>
            <a:r>
              <a:rPr lang="sk-SK" sz="1500" dirty="0" smtClean="0"/>
              <a:t> generická </a:t>
            </a:r>
            <a:r>
              <a:rPr lang="sk-SK" sz="1500" dirty="0" err="1" smtClean="0"/>
              <a:t>preskripcia</a:t>
            </a:r>
            <a:r>
              <a:rPr lang="sk-SK" sz="1500" dirty="0" smtClean="0"/>
              <a:t> v rozsahu liečiv uvedených v prílohe č. 1 zákona</a:t>
            </a:r>
          </a:p>
          <a:p>
            <a:pPr marL="922338" lvl="2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500" dirty="0" smtClean="0"/>
              <a:t>2 055 </a:t>
            </a:r>
            <a:r>
              <a:rPr lang="sk-SK" sz="1500" dirty="0" smtClean="0"/>
              <a:t>liekov</a:t>
            </a:r>
          </a:p>
          <a:p>
            <a:pPr marL="522288" lvl="1" indent="-342900">
              <a:lnSpc>
                <a:spcPct val="80000"/>
              </a:lnSpc>
            </a:pPr>
            <a:endParaRPr lang="sk-SK" sz="1900" dirty="0" smtClean="0"/>
          </a:p>
          <a:p>
            <a:pPr marL="522288" lvl="1" indent="-342900">
              <a:lnSpc>
                <a:spcPct val="80000"/>
              </a:lnSpc>
              <a:buFont typeface="Arial" charset="0"/>
              <a:buNone/>
            </a:pPr>
            <a:r>
              <a:rPr lang="sk-SK" sz="1900" dirty="0" smtClean="0"/>
              <a:t>nevzťahuje sa na lieky s obsahom</a:t>
            </a:r>
          </a:p>
          <a:p>
            <a:pPr marL="522288" lvl="1" indent="-342900">
              <a:lnSpc>
                <a:spcPct val="80000"/>
              </a:lnSpc>
              <a:buFont typeface="Wingdings" pitchFamily="2" charset="2"/>
              <a:buChar char="ü"/>
            </a:pPr>
            <a:r>
              <a:rPr lang="sk-SK" sz="1900" dirty="0" smtClean="0"/>
              <a:t>omamnej látky alebo psychotropnej látky,  </a:t>
            </a:r>
          </a:p>
          <a:p>
            <a:pPr marL="522288" lvl="1" indent="-342900">
              <a:lnSpc>
                <a:spcPct val="80000"/>
              </a:lnSpc>
              <a:buFont typeface="Wingdings" pitchFamily="2" charset="2"/>
              <a:buChar char="ü"/>
            </a:pPr>
            <a:r>
              <a:rPr lang="sk-SK" sz="1900" dirty="0" smtClean="0"/>
              <a:t>viacerých liečiv, </a:t>
            </a:r>
          </a:p>
          <a:p>
            <a:pPr marL="522288" lvl="1" indent="-342900">
              <a:lnSpc>
                <a:spcPct val="80000"/>
              </a:lnSpc>
              <a:buFont typeface="Wingdings" pitchFamily="2" charset="2"/>
              <a:buChar char="ü"/>
            </a:pPr>
            <a:r>
              <a:rPr lang="sk-SK" sz="1900" dirty="0" err="1" smtClean="0"/>
              <a:t>antiarytmika</a:t>
            </a:r>
            <a:r>
              <a:rPr lang="sk-SK" sz="1900" dirty="0" smtClean="0"/>
              <a:t>, </a:t>
            </a:r>
            <a:r>
              <a:rPr lang="sk-SK" sz="1900" dirty="0" err="1" smtClean="0"/>
              <a:t>antiepileptika</a:t>
            </a:r>
            <a:r>
              <a:rPr lang="sk-SK" sz="1900" dirty="0" smtClean="0"/>
              <a:t>, </a:t>
            </a:r>
            <a:r>
              <a:rPr lang="sk-SK" sz="1900" dirty="0" err="1" smtClean="0"/>
              <a:t>antiparkinsonika</a:t>
            </a:r>
            <a:r>
              <a:rPr lang="sk-SK" sz="1900" dirty="0" smtClean="0"/>
              <a:t>, </a:t>
            </a:r>
            <a:r>
              <a:rPr lang="sk-SK" sz="1900" dirty="0" err="1" smtClean="0"/>
              <a:t>monoklonálnej</a:t>
            </a:r>
            <a:r>
              <a:rPr lang="sk-SK" sz="1900" dirty="0" smtClean="0"/>
              <a:t> protilátky a iného vysoko špecifického liečiva</a:t>
            </a:r>
          </a:p>
          <a:p>
            <a:pPr marL="522288" lvl="1" indent="-342900">
              <a:lnSpc>
                <a:spcPct val="80000"/>
              </a:lnSpc>
            </a:pPr>
            <a:endParaRPr lang="sk-SK" sz="1900" dirty="0" smtClean="0"/>
          </a:p>
          <a:p>
            <a:pPr marL="522288" lvl="1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sk-SK" sz="1900" b="1" dirty="0" smtClean="0">
                <a:solidFill>
                  <a:srgbClr val="C00000"/>
                </a:solidFill>
              </a:rPr>
              <a:t>očakávania: nižšie doplatky pacientov (48 </a:t>
            </a:r>
            <a:r>
              <a:rPr lang="sk-SK" sz="1900" b="1" dirty="0" err="1" smtClean="0">
                <a:solidFill>
                  <a:srgbClr val="C00000"/>
                </a:solidFill>
              </a:rPr>
              <a:t>mil.eur</a:t>
            </a:r>
            <a:r>
              <a:rPr lang="sk-SK" sz="1900" b="1" dirty="0" smtClean="0">
                <a:solidFill>
                  <a:srgbClr val="C00000"/>
                </a:solidFill>
              </a:rPr>
              <a:t>), ďalší pokles cien liekov </a:t>
            </a:r>
          </a:p>
          <a:p>
            <a:pPr marL="0" indent="0">
              <a:lnSpc>
                <a:spcPct val="80000"/>
              </a:lnSpc>
            </a:pPr>
            <a:endParaRPr lang="sk-SK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56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5363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26629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Všeobecné požiadavky</a:t>
            </a:r>
          </a:p>
        </p:txBody>
      </p:sp>
      <p:sp>
        <p:nvSpPr>
          <p:cNvPr id="26630" name="Rectangle 7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18488" cy="4276725"/>
          </a:xfrm>
          <a:extLst/>
        </p:spPr>
        <p:txBody>
          <a:bodyPr rtlCol="0">
            <a:normAutofit lnSpcReduction="10000"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sk-SK" sz="2800" dirty="0" smtClean="0"/>
              <a:t>Lekár je povinný predpísať kategorizovaný liek uvedením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 názvu liečiva,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množstva liečiva,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cesty podania,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liekovej formy,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veľkosti a počtu dávok v hmotnostných, objemových alebo kusových jednotkách (veľkosť balenia).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8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sk-SK" sz="2000" dirty="0" smtClean="0"/>
              <a:t>Lekár môže uviesť aj názov kategorizovaného lieku - dobrovoľné.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-58738"/>
            <a:ext cx="5253037" cy="688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/>
          <p:cNvSpPr txBox="1">
            <a:spLocks noChangeArrowheads="1"/>
          </p:cNvSpPr>
          <p:nvPr/>
        </p:nvSpPr>
        <p:spPr bwMode="auto">
          <a:xfrm>
            <a:off x="1392238" y="2781300"/>
            <a:ext cx="25923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800" b="1">
                <a:latin typeface="Calibri" pitchFamily="34" charset="0"/>
              </a:rPr>
              <a:t>Brufen 400 mg</a:t>
            </a:r>
          </a:p>
        </p:txBody>
      </p:sp>
      <p:sp>
        <p:nvSpPr>
          <p:cNvPr id="8" name="BlokTextu 7"/>
          <p:cNvSpPr txBox="1">
            <a:spLocks noChangeArrowheads="1"/>
          </p:cNvSpPr>
          <p:nvPr/>
        </p:nvSpPr>
        <p:spPr bwMode="auto">
          <a:xfrm>
            <a:off x="2987675" y="1989138"/>
            <a:ext cx="1584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b="1">
                <a:latin typeface="Calibri" pitchFamily="34" charset="0"/>
              </a:rPr>
              <a:t>1  1   1  1  1   1 </a:t>
            </a:r>
          </a:p>
        </p:txBody>
      </p:sp>
      <p:sp>
        <p:nvSpPr>
          <p:cNvPr id="9" name="Ovál 8"/>
          <p:cNvSpPr/>
          <p:nvPr/>
        </p:nvSpPr>
        <p:spPr>
          <a:xfrm>
            <a:off x="1370013" y="2852738"/>
            <a:ext cx="2747962" cy="379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82550"/>
            <a:ext cx="5041900" cy="677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ál 3"/>
          <p:cNvSpPr/>
          <p:nvPr/>
        </p:nvSpPr>
        <p:spPr>
          <a:xfrm>
            <a:off x="2268538" y="4221163"/>
            <a:ext cx="2159000" cy="3603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8435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27653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Zodpovednosť lekára</a:t>
            </a:r>
          </a:p>
        </p:txBody>
      </p:sp>
      <p:sp>
        <p:nvSpPr>
          <p:cNvPr id="27654" name="Rectangle 7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276725"/>
          </a:xfrm>
          <a:extLst/>
        </p:spPr>
        <p:txBody>
          <a:bodyPr rtlCol="0">
            <a:normAutofit lnSpcReduction="10000"/>
          </a:bodyPr>
          <a:lstStyle/>
          <a:p>
            <a:pPr marL="179388" indent="-179388" fontAlgn="auto">
              <a:spcAft>
                <a:spcPts val="0"/>
              </a:spcAft>
              <a:buFont typeface="Arial" charset="0"/>
              <a:buNone/>
              <a:defRPr/>
            </a:pPr>
            <a:endParaRPr lang="sk-SK" b="1" dirty="0" smtClean="0"/>
          </a:p>
          <a:p>
            <a:pPr marL="179388" indent="-179388" fontAlgn="auto">
              <a:spcAft>
                <a:spcPts val="0"/>
              </a:spcAft>
              <a:buFont typeface="Arial" charset="0"/>
              <a:buNone/>
              <a:defRPr/>
            </a:pPr>
            <a:r>
              <a:rPr lang="sk-SK" dirty="0" smtClean="0"/>
              <a:t>Lekár je zodpovedný za správny výber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liečiva, ktoré lieči ochorenie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cesty podania,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liekovej formy lieku,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veľkosti a počtu dávok v hmotnostných, objemových alebo kusových jednotkách (veľkosť balenia)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9459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29701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Zákaz výdaja náhradného lieku</a:t>
            </a:r>
          </a:p>
        </p:txBody>
      </p:sp>
      <p:sp>
        <p:nvSpPr>
          <p:cNvPr id="29702" name="Rectangle 7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424863" cy="4276725"/>
          </a:xfrm>
          <a:extLst/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Pri generickej preskripcii </a:t>
            </a:r>
            <a:r>
              <a:rPr lang="sk-SK" sz="2400" b="1" dirty="0" smtClean="0"/>
              <a:t>môže</a:t>
            </a:r>
            <a:r>
              <a:rPr lang="sk-SK" sz="2400" dirty="0" smtClean="0"/>
              <a:t> lekár zakázať výdaj náhradného lieku, ktorý je pre pacienta z medicínskych dôvodov nevhodný.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sk-SK" sz="24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Medicínske dôvody zákazu je lekár </a:t>
            </a:r>
            <a:r>
              <a:rPr lang="sk-SK" sz="2400" b="1" dirty="0" smtClean="0"/>
              <a:t>povinný</a:t>
            </a:r>
            <a:r>
              <a:rPr lang="sk-SK" sz="2400" dirty="0" smtClean="0"/>
              <a:t> zaznamenať do zdravotnej dokumentácie pacienta.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sk-SK" sz="24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Názov lieku, ktorý lekár zakazuje vydať pacientovi, je </a:t>
            </a:r>
            <a:r>
              <a:rPr lang="sk-SK" sz="2400" b="1" dirty="0" smtClean="0"/>
              <a:t>povinný</a:t>
            </a:r>
            <a:r>
              <a:rPr lang="sk-SK" sz="2400" dirty="0" smtClean="0"/>
              <a:t> uviesť na rubovej strane lekárskeho predpisu.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4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Lekárovi sa </a:t>
            </a:r>
            <a:r>
              <a:rPr lang="sk-SK" sz="2400" b="1" dirty="0" smtClean="0"/>
              <a:t>zakazuje</a:t>
            </a:r>
            <a:r>
              <a:rPr lang="sk-SK" sz="2400" dirty="0" smtClean="0"/>
              <a:t> určovať lekáreň, v ktorej si má pacient </a:t>
            </a:r>
            <a:r>
              <a:rPr lang="sk-SK" sz="2400" smtClean="0"/>
              <a:t>vybrať lieky.</a:t>
            </a:r>
            <a:endParaRPr lang="sk-S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0483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30725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Výdaj lieku – povinnosť lekárnika</a:t>
            </a:r>
          </a:p>
        </p:txBody>
      </p:sp>
      <p:sp>
        <p:nvSpPr>
          <p:cNvPr id="30726" name="Rectangle 7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91513" cy="4276725"/>
          </a:xfrm>
          <a:extLst/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sk-SK" sz="2800" dirty="0" smtClean="0"/>
              <a:t>Lekárnik je povinný vydať dostupný liek v Slovenskej republike</a:t>
            </a: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sk-SK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 bez doplatku pacienta alebo </a:t>
            </a:r>
          </a:p>
          <a:p>
            <a:pPr marL="0" indent="0" fontAlgn="auto">
              <a:spcAft>
                <a:spcPts val="0"/>
              </a:spcAft>
              <a:buFontTx/>
              <a:buChar char="-"/>
              <a:defRPr/>
            </a:pPr>
            <a:endParaRPr lang="sk-SK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 s najnižším doplatkom pacienta, </a:t>
            </a:r>
          </a:p>
          <a:p>
            <a:pPr marL="0" indent="0" fontAlgn="auto">
              <a:spcAft>
                <a:spcPts val="0"/>
              </a:spcAft>
              <a:buFontTx/>
              <a:buChar char="-"/>
              <a:defRPr/>
            </a:pPr>
            <a:endParaRPr lang="sk-SK" sz="2800" dirty="0" smtClean="0"/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sk-SK" sz="2800" dirty="0" smtClean="0"/>
              <a:t>ak si pacient nevyberie inak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1507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31749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Výdaj lieku</a:t>
            </a:r>
          </a:p>
        </p:txBody>
      </p:sp>
      <p:sp>
        <p:nvSpPr>
          <p:cNvPr id="31750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1557338"/>
            <a:ext cx="8207375" cy="4248150"/>
          </a:xfrm>
          <a:extLst/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sk-SK" sz="4000" b="1" dirty="0" smtClean="0"/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sk-SK" dirty="0" smtClean="0"/>
              <a:t>Lekárnik vyznačí na lekárskom predpise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názov vydaného lieku a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 kód vydaného lieku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dirty="0" smtClean="0"/>
              <a:t>Recept        zdravotná poisťovňa</a:t>
            </a:r>
          </a:p>
        </p:txBody>
      </p:sp>
      <p:sp>
        <p:nvSpPr>
          <p:cNvPr id="2" name="Šípka doprava 1"/>
          <p:cNvSpPr/>
          <p:nvPr/>
        </p:nvSpPr>
        <p:spPr>
          <a:xfrm>
            <a:off x="2124075" y="4292600"/>
            <a:ext cx="576263" cy="73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2531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32773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Zdravotná poisťovňa</a:t>
            </a:r>
          </a:p>
        </p:txBody>
      </p:sp>
      <p:sp>
        <p:nvSpPr>
          <p:cNvPr id="32774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1557338"/>
            <a:ext cx="8207375" cy="4248150"/>
          </a:xfrm>
          <a:extLst/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sk-SK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b="1" dirty="0" smtClean="0"/>
              <a:t>Povinne</a:t>
            </a:r>
            <a:r>
              <a:rPr lang="sk-SK" sz="2800" dirty="0" smtClean="0"/>
              <a:t> - minimálne raz mesačne sprístupni elektronicky predpisujúcemu lekárovi informácie o tom, aký konkrétny liek, bol poistencovi v lekárni vydaný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3555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32773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Sankcie </a:t>
            </a: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predpisujúcemu lekárovi</a:t>
            </a:r>
          </a:p>
        </p:txBody>
      </p:sp>
      <p:sp>
        <p:nvSpPr>
          <p:cNvPr id="32774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1557338"/>
            <a:ext cx="8207375" cy="4248150"/>
          </a:xfrm>
          <a:extLst/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600" dirty="0"/>
              <a:t>nepredpisuje humánny liek, ktorý obsahuje liečivo uvedené v prílohe č. 1, </a:t>
            </a:r>
            <a:r>
              <a:rPr lang="sk-SK" sz="2600" dirty="0" smtClean="0"/>
              <a:t>uvedením názvu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600" dirty="0"/>
              <a:t>nezaznamená do zdravotnej dokumentácie pacienta medicínsky dôvod zákazu výdaja náhradného humánneho lieku </a:t>
            </a:r>
            <a:endParaRPr lang="sk-SK" sz="26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600" dirty="0"/>
              <a:t>určí </a:t>
            </a:r>
            <a:r>
              <a:rPr lang="sk-SK" sz="2600" dirty="0" smtClean="0"/>
              <a:t>pacientovi, </a:t>
            </a:r>
            <a:r>
              <a:rPr lang="sk-SK" sz="2600" dirty="0"/>
              <a:t>v </a:t>
            </a:r>
            <a:r>
              <a:rPr lang="sk-SK" sz="2600" dirty="0" smtClean="0"/>
              <a:t>ktorej lekárni </a:t>
            </a:r>
            <a:r>
              <a:rPr lang="sk-SK" sz="2600" dirty="0"/>
              <a:t>si má vybrať predpísaný humánny liek, zdravotnícku pomôcku alebo dietetickú potravinu </a:t>
            </a:r>
            <a:endParaRPr lang="sk-SK" sz="26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sk-SK" sz="2800" dirty="0" smtClean="0"/>
              <a:t>Štátny ústav pre kontrolu liečiv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sk-SK" sz="2400" dirty="0"/>
              <a:t>3</a:t>
            </a:r>
            <a:r>
              <a:rPr lang="sk-SK" sz="2400" dirty="0" smtClean="0"/>
              <a:t>00 eur – 35 000 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4579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32773" name="Rectangle 6"/>
          <p:cNvSpPr>
            <a:spLocks noGrp="1"/>
          </p:cNvSpPr>
          <p:nvPr>
            <p:ph type="title" idx="4294967295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Generická preskripcia</a:t>
            </a:r>
            <a: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Pomôcky</a:t>
            </a:r>
          </a:p>
        </p:txBody>
      </p:sp>
      <p:sp>
        <p:nvSpPr>
          <p:cNvPr id="32774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1557338"/>
            <a:ext cx="8207375" cy="4248150"/>
          </a:xfrm>
          <a:extLst/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Manuál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Aktuálny zoznam liečiv a liekov </a:t>
            </a:r>
            <a:r>
              <a:rPr lang="sk-SK" sz="1700" dirty="0" err="1" smtClean="0">
                <a:hlinkClick r:id="rId2"/>
              </a:rPr>
              <a:t>www.health.gov.sk</a:t>
            </a:r>
            <a:r>
              <a:rPr lang="sk-SK" sz="1700" dirty="0"/>
              <a:t> </a:t>
            </a:r>
            <a:r>
              <a:rPr lang="sk-SK" sz="1700" dirty="0" smtClean="0"/>
              <a:t>- sekcia generická preskripcia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lekár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/>
              <a:t>l</a:t>
            </a:r>
            <a:r>
              <a:rPr lang="sk-SK" sz="2400" dirty="0" smtClean="0"/>
              <a:t>ekárnik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Bezplatná linka </a:t>
            </a:r>
            <a:r>
              <a:rPr lang="sk-SK" sz="2800" b="1" dirty="0" smtClean="0">
                <a:solidFill>
                  <a:srgbClr val="C00000"/>
                </a:solidFill>
              </a:rPr>
              <a:t>0800 333 999</a:t>
            </a:r>
            <a:endParaRPr lang="sk-SK" sz="24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E-mailová „poradňa“ </a:t>
            </a:r>
            <a:r>
              <a:rPr lang="sk-SK" sz="2800" dirty="0" err="1" smtClean="0">
                <a:solidFill>
                  <a:srgbClr val="C00000"/>
                </a:solidFill>
                <a:hlinkClick r:id="rId4"/>
              </a:rPr>
              <a:t>preskripcia@health.gov.sk</a:t>
            </a:r>
            <a:endParaRPr lang="sk-SK" sz="2800" dirty="0" smtClean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800" dirty="0" smtClean="0"/>
              <a:t>Rubrika „často kladené otázky“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lekár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Lekárnik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k-SK" sz="2400" dirty="0" smtClean="0"/>
              <a:t>pacient</a:t>
            </a:r>
            <a:endParaRPr lang="sk-SK" dirty="0" smtClean="0"/>
          </a:p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400" dirty="0"/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k-S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Ministerstvo zdravotníctva S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05488"/>
            <a:ext cx="2857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5603" name="Zástupný symbol pro obsah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k-SK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k-SK" sz="3200">
              <a:latin typeface="Calibri" pitchFamily="34" charset="0"/>
            </a:endParaRPr>
          </a:p>
        </p:txBody>
      </p:sp>
      <p:sp>
        <p:nvSpPr>
          <p:cNvPr id="25604" name="Rectangle 6"/>
          <p:cNvSpPr>
            <a:spLocks noGrp="1"/>
          </p:cNvSpPr>
          <p:nvPr>
            <p:ph type="title" idx="4294967295"/>
          </p:nvPr>
        </p:nvSpPr>
        <p:spPr>
          <a:xfrm>
            <a:off x="442913" y="2701925"/>
            <a:ext cx="8229600" cy="1143000"/>
          </a:xfrm>
        </p:spPr>
        <p:txBody>
          <a:bodyPr/>
          <a:lstStyle/>
          <a:p>
            <a:r>
              <a:rPr lang="sk-SK" sz="3600" b="1" smtClean="0"/>
              <a:t>Ďakujem za pozornosť</a:t>
            </a:r>
            <a:endParaRPr lang="sk-SK" sz="4000" b="1" smtClean="0">
              <a:solidFill>
                <a:srgbClr val="C00000"/>
              </a:solidFill>
            </a:endParaRPr>
          </a:p>
        </p:txBody>
      </p:sp>
      <p:sp>
        <p:nvSpPr>
          <p:cNvPr id="32774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1557338"/>
            <a:ext cx="8207375" cy="4248150"/>
          </a:xfrm>
          <a:extLst/>
        </p:spPr>
        <p:txBody>
          <a:bodyPr rtlCol="0">
            <a:normAutofit/>
          </a:bodyPr>
          <a:lstStyle/>
          <a:p>
            <a:pPr lvl="1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k-SK" sz="2400" dirty="0"/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k-S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704FF4FF09C449B3BA936E1A1364FF" ma:contentTypeVersion="2" ma:contentTypeDescription="Umožňuje vytvoriť nový dokument." ma:contentTypeScope="" ma:versionID="c2fcc25c7929622561c4d3d2321340f8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38035ace27c8e4ef67c30c214951b658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 xsi:nil="true"/>
  </documentManagement>
</p:properties>
</file>

<file path=customXml/itemProps1.xml><?xml version="1.0" encoding="utf-8"?>
<ds:datastoreItem xmlns:ds="http://schemas.openxmlformats.org/officeDocument/2006/customXml" ds:itemID="{DCF5202C-4567-482D-97E7-2EE9C11A64F0}"/>
</file>

<file path=customXml/itemProps2.xml><?xml version="1.0" encoding="utf-8"?>
<ds:datastoreItem xmlns:ds="http://schemas.openxmlformats.org/officeDocument/2006/customXml" ds:itemID="{28A9B7E2-E40E-454B-BE03-25D0A5AE65DF}"/>
</file>

<file path=customXml/itemProps3.xml><?xml version="1.0" encoding="utf-8"?>
<ds:datastoreItem xmlns:ds="http://schemas.openxmlformats.org/officeDocument/2006/customXml" ds:itemID="{4BDE2707-3FE7-4654-9057-313870164470}"/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80</TotalTime>
  <Words>392</Words>
  <Application>Microsoft Office PowerPoint</Application>
  <PresentationFormat>Prezentácia na obrazovke (4:3)</PresentationFormat>
  <Paragraphs>101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Motív Office</vt:lpstr>
      <vt:lpstr>Generická preskripcia</vt:lpstr>
      <vt:lpstr>Povinná generická preskripcia</vt:lpstr>
      <vt:lpstr>Generická preskripcia  Všeobecné požiadavky</vt:lpstr>
      <vt:lpstr>Prezentácia programu PowerPoint</vt:lpstr>
      <vt:lpstr>Prezentácia programu PowerPoint</vt:lpstr>
      <vt:lpstr>Generická preskripcia  Zodpovednosť lekára</vt:lpstr>
      <vt:lpstr>Generická preskripcia  Zákaz výdaja náhradného lieku</vt:lpstr>
      <vt:lpstr>Generická preskripcia  Výdaj lieku – povinnosť lekárnika</vt:lpstr>
      <vt:lpstr>Generická preskripcia  Výdaj lieku</vt:lpstr>
      <vt:lpstr>Generická preskripcia  Zdravotná poisťovňa</vt:lpstr>
      <vt:lpstr>Generická preskripcia  Sankcie predpisujúcemu lekárovi</vt:lpstr>
      <vt:lpstr>Generická preskripcia  Pomôcky</vt:lpstr>
      <vt:lpstr>Ďakujem za pozornosť</vt:lpstr>
    </vt:vector>
  </TitlesOfParts>
  <Company>MZ SR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Generická preskripcia</dc:title>
  <dc:creator>Cesnaková Michaela</dc:creator>
  <cp:lastModifiedBy>Slováková Eva</cp:lastModifiedBy>
  <cp:revision>7</cp:revision>
  <dcterms:created xsi:type="dcterms:W3CDTF">2011-11-30T07:37:55Z</dcterms:created>
  <dcterms:modified xsi:type="dcterms:W3CDTF">2011-12-09T09:40:46Z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