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7.xml" ContentType="application/vnd.openxmlformats-officedocument.drawingml.diagramData+xml"/>
  <Override PartName="/ppt/diagrams/data5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6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colors2.xml" ContentType="application/vnd.openxmlformats-officedocument.drawingml.diagramColors+xml"/>
  <Override PartName="/ppt/theme/theme2.xml" ContentType="application/vnd.openxmlformats-officedocument.theme+xml"/>
  <Override PartName="/ppt/diagrams/drawing4.xml" ContentType="application/vnd.ms-office.drawingml.diagramDrawing+xml"/>
  <Override PartName="/ppt/diagrams/quickStyle2.xml" ContentType="application/vnd.openxmlformats-officedocument.drawingml.diagramStyle+xml"/>
  <Override PartName="/ppt/diagrams/drawing2.xml" ContentType="application/vnd.ms-office.drawingml.diagramDrawing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theme/theme1.xml" ContentType="application/vnd.openxmlformats-officedocument.theme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layout4.xml" ContentType="application/vnd.openxmlformats-officedocument.drawingml.diagramLayout+xml"/>
  <Override PartName="/ppt/diagrams/drawing5.xml" ContentType="application/vnd.ms-office.drawingml.diagramDrawing+xml"/>
  <Override PartName="/ppt/diagrams/colors5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drawing6.xml" ContentType="application/vnd.ms-office.drawingml.diagramDrawing+xml"/>
  <Override PartName="/ppt/diagrams/colors4.xml" ContentType="application/vnd.openxmlformats-officedocument.drawingml.diagramColors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notesMasters/notesMaster1.xml" ContentType="application/vnd.openxmlformats-officedocument.presentationml.notesMaster+xml"/>
  <Override PartName="/ppt/diagrams/drawing7.xml" ContentType="application/vnd.ms-office.drawingml.diagramDrawing+xml"/>
  <Override PartName="/ppt/diagrams/quickStyle7.xml" ContentType="application/vnd.openxmlformats-officedocument.drawingml.diagramStyle+xml"/>
  <Override PartName="/ppt/diagrams/layout7.xml" ContentType="application/vnd.openxmlformats-officedocument.drawingml.diagramLayout+xml"/>
  <Override PartName="/ppt/diagrams/colors7.xml" ContentType="application/vnd.openxmlformats-officedocument.drawingml.diagramColor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sldIdLst>
    <p:sldId id="256" r:id="rId2"/>
    <p:sldId id="275" r:id="rId3"/>
    <p:sldId id="279" r:id="rId4"/>
    <p:sldId id="280" r:id="rId5"/>
    <p:sldId id="281" r:id="rId6"/>
    <p:sldId id="282" r:id="rId7"/>
    <p:sldId id="283" r:id="rId8"/>
    <p:sldId id="284" r:id="rId9"/>
    <p:sldId id="276" r:id="rId10"/>
  </p:sldIdLst>
  <p:sldSz cx="9144000" cy="6858000" type="screen4x3"/>
  <p:notesSz cx="7104063" cy="10234613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35" autoAdjust="0"/>
  </p:normalViewPr>
  <p:slideViewPr>
    <p:cSldViewPr>
      <p:cViewPr>
        <p:scale>
          <a:sx n="50" d="100"/>
          <a:sy n="50" d="100"/>
        </p:scale>
        <p:origin x="-1920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710941-2CB3-4678-8E28-1E96381A1D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2B26D515-41A3-4814-893D-D00CD319089B}">
      <dgm:prSet phldrT="[Text]"/>
      <dgm:spPr/>
      <dgm:t>
        <a:bodyPr/>
        <a:lstStyle/>
        <a:p>
          <a:r>
            <a:rPr lang="sk-SK" smtClean="0"/>
            <a:t>na zabezpečenie pravidelnej obnovy akútnych lôžok na Slovensku je potrebná pravidelná ročná investícia vo výške</a:t>
          </a:r>
          <a:r>
            <a:rPr lang="en-US" smtClean="0"/>
            <a:t> 112,6 mil. EUR</a:t>
          </a:r>
          <a:endParaRPr lang="sk-SK"/>
        </a:p>
      </dgm:t>
    </dgm:pt>
    <dgm:pt modelId="{D3EE41CF-6517-4091-8A69-F05A2DF4A2A9}" type="parTrans" cxnId="{EFCF1465-E5AC-4FB3-82C3-BD1EA7ABF1A6}">
      <dgm:prSet/>
      <dgm:spPr/>
      <dgm:t>
        <a:bodyPr/>
        <a:lstStyle/>
        <a:p>
          <a:endParaRPr lang="sk-SK"/>
        </a:p>
      </dgm:t>
    </dgm:pt>
    <dgm:pt modelId="{D55EA321-D83F-4624-B0BF-C86FFBA54B76}" type="sibTrans" cxnId="{EFCF1465-E5AC-4FB3-82C3-BD1EA7ABF1A6}">
      <dgm:prSet/>
      <dgm:spPr/>
      <dgm:t>
        <a:bodyPr/>
        <a:lstStyle/>
        <a:p>
          <a:endParaRPr lang="sk-SK"/>
        </a:p>
      </dgm:t>
    </dgm:pt>
    <dgm:pt modelId="{E7B790A3-FA08-4B05-B5ED-C2622801D9FB}">
      <dgm:prSet/>
      <dgm:spPr/>
      <dgm:t>
        <a:bodyPr/>
        <a:lstStyle/>
        <a:p>
          <a:r>
            <a:rPr lang="sk-SK" smtClean="0"/>
            <a:t>priemerné ročné </a:t>
          </a:r>
          <a:r>
            <a:rPr lang="en-US" smtClean="0"/>
            <a:t>invest</a:t>
          </a:r>
          <a:r>
            <a:rPr lang="sk-SK" smtClean="0"/>
            <a:t>ície zo štátneho rozpočtu za posledné 3 roky boli na úrovni 5 mil. EUR</a:t>
          </a:r>
          <a:endParaRPr lang="sk-SK" dirty="0" smtClean="0"/>
        </a:p>
      </dgm:t>
    </dgm:pt>
    <dgm:pt modelId="{4DC99CC9-723C-43D2-8687-EBAF9FFEFEE0}" type="parTrans" cxnId="{A3E25966-AD26-40FE-A979-F90E4F517E9C}">
      <dgm:prSet/>
      <dgm:spPr/>
      <dgm:t>
        <a:bodyPr/>
        <a:lstStyle/>
        <a:p>
          <a:endParaRPr lang="sk-SK"/>
        </a:p>
      </dgm:t>
    </dgm:pt>
    <dgm:pt modelId="{D84A70CD-49D2-4664-BC4C-D4ECC5C7680C}" type="sibTrans" cxnId="{A3E25966-AD26-40FE-A979-F90E4F517E9C}">
      <dgm:prSet/>
      <dgm:spPr/>
      <dgm:t>
        <a:bodyPr/>
        <a:lstStyle/>
        <a:p>
          <a:endParaRPr lang="sk-SK"/>
        </a:p>
      </dgm:t>
    </dgm:pt>
    <dgm:pt modelId="{E79872E8-E5E4-4EBA-A9DC-0A823FC04F4A}">
      <dgm:prSet/>
      <dgm:spPr/>
      <dgm:t>
        <a:bodyPr/>
        <a:lstStyle/>
        <a:p>
          <a:r>
            <a:rPr lang="sk-SK" smtClean="0"/>
            <a:t>štrukturálne fondy EÚ prispeli priemerne 43 mil. EUR (boli určené aj pre iné segmenty ako lôžkovú starostlivosť)</a:t>
          </a:r>
          <a:endParaRPr lang="sk-SK" dirty="0" smtClean="0"/>
        </a:p>
      </dgm:t>
    </dgm:pt>
    <dgm:pt modelId="{B3AC5DAB-3F60-4322-A994-A4EFAD5F5588}" type="parTrans" cxnId="{99F09DDF-5F01-4F72-BA80-5A2031BAF111}">
      <dgm:prSet/>
      <dgm:spPr/>
      <dgm:t>
        <a:bodyPr/>
        <a:lstStyle/>
        <a:p>
          <a:endParaRPr lang="sk-SK"/>
        </a:p>
      </dgm:t>
    </dgm:pt>
    <dgm:pt modelId="{F5C28B95-8946-4B6D-B008-EB6B0D94BEBD}" type="sibTrans" cxnId="{99F09DDF-5F01-4F72-BA80-5A2031BAF111}">
      <dgm:prSet/>
      <dgm:spPr/>
      <dgm:t>
        <a:bodyPr/>
        <a:lstStyle/>
        <a:p>
          <a:endParaRPr lang="sk-SK"/>
        </a:p>
      </dgm:t>
    </dgm:pt>
    <dgm:pt modelId="{B1D4EDDD-0CAB-44FE-AC70-6DA74F9E6752}">
      <dgm:prSet/>
      <dgm:spPr/>
      <dgm:t>
        <a:bodyPr/>
        <a:lstStyle/>
        <a:p>
          <a:r>
            <a:rPr lang="sk-SK" smtClean="0"/>
            <a:t>súčasná  makroekonomická situácia neumožňuje alokovať dodatočné investičné zdroje</a:t>
          </a:r>
          <a:endParaRPr lang="sk-SK" dirty="0" smtClean="0"/>
        </a:p>
      </dgm:t>
    </dgm:pt>
    <dgm:pt modelId="{AD3CE5C6-7B16-441D-BAFD-9790FB8BF73F}" type="parTrans" cxnId="{C015EE91-E53C-41C8-844A-67FA9A08D4D9}">
      <dgm:prSet/>
      <dgm:spPr/>
      <dgm:t>
        <a:bodyPr/>
        <a:lstStyle/>
        <a:p>
          <a:endParaRPr lang="sk-SK"/>
        </a:p>
      </dgm:t>
    </dgm:pt>
    <dgm:pt modelId="{44B6A893-B0D5-4880-98F4-168A0E9FF03B}" type="sibTrans" cxnId="{C015EE91-E53C-41C8-844A-67FA9A08D4D9}">
      <dgm:prSet/>
      <dgm:spPr/>
      <dgm:t>
        <a:bodyPr/>
        <a:lstStyle/>
        <a:p>
          <a:endParaRPr lang="sk-SK"/>
        </a:p>
      </dgm:t>
    </dgm:pt>
    <dgm:pt modelId="{279543B4-ECAB-44DB-BC8A-2C69E1C68E3C}">
      <dgm:prSet/>
      <dgm:spPr/>
      <dgm:t>
        <a:bodyPr/>
        <a:lstStyle/>
        <a:p>
          <a:r>
            <a:rPr lang="sk-SK" smtClean="0"/>
            <a:t>dôsledok je nárast viditeľného aj skrytého dlhu investičného dlhu</a:t>
          </a:r>
          <a:endParaRPr lang="sk-SK" dirty="0" smtClean="0"/>
        </a:p>
      </dgm:t>
    </dgm:pt>
    <dgm:pt modelId="{696E5A3C-C9C8-47BD-9B22-2D8A0A27DFD6}" type="parTrans" cxnId="{4BC45F03-697A-462E-BE44-4835B6D201A9}">
      <dgm:prSet/>
      <dgm:spPr/>
      <dgm:t>
        <a:bodyPr/>
        <a:lstStyle/>
        <a:p>
          <a:endParaRPr lang="sk-SK"/>
        </a:p>
      </dgm:t>
    </dgm:pt>
    <dgm:pt modelId="{287C5FC0-3B76-43AA-BFC2-8039FF68AC12}" type="sibTrans" cxnId="{4BC45F03-697A-462E-BE44-4835B6D201A9}">
      <dgm:prSet/>
      <dgm:spPr/>
      <dgm:t>
        <a:bodyPr/>
        <a:lstStyle/>
        <a:p>
          <a:endParaRPr lang="sk-SK"/>
        </a:p>
      </dgm:t>
    </dgm:pt>
    <dgm:pt modelId="{ABABA951-B92E-403F-9F77-019BE745B0C1}" type="pres">
      <dgm:prSet presAssocID="{9E710941-2CB3-4678-8E28-1E96381A1D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30C9F694-26D0-47A3-A2F7-4143CED92AD6}" type="pres">
      <dgm:prSet presAssocID="{2B26D515-41A3-4814-893D-D00CD319089B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A84E35ED-8474-4138-B46A-C9B58BC10EE0}" type="pres">
      <dgm:prSet presAssocID="{D55EA321-D83F-4624-B0BF-C86FFBA54B76}" presName="spacer" presStyleCnt="0"/>
      <dgm:spPr/>
    </dgm:pt>
    <dgm:pt modelId="{C684FB87-E9C3-42E9-B6EE-20F46DB30B4E}" type="pres">
      <dgm:prSet presAssocID="{E7B790A3-FA08-4B05-B5ED-C2622801D9FB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BBEE834B-B49D-4B4C-9CDB-E5480009709D}" type="pres">
      <dgm:prSet presAssocID="{D84A70CD-49D2-4664-BC4C-D4ECC5C7680C}" presName="spacer" presStyleCnt="0"/>
      <dgm:spPr/>
    </dgm:pt>
    <dgm:pt modelId="{D521C4BE-9A0F-4CB9-84C8-6D715ECF817C}" type="pres">
      <dgm:prSet presAssocID="{E79872E8-E5E4-4EBA-A9DC-0A823FC04F4A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9C56249F-B142-4E41-AAC9-9CA70DA6A3A9}" type="pres">
      <dgm:prSet presAssocID="{F5C28B95-8946-4B6D-B008-EB6B0D94BEBD}" presName="spacer" presStyleCnt="0"/>
      <dgm:spPr/>
    </dgm:pt>
    <dgm:pt modelId="{A5CCAC78-B808-46BC-8FA1-75DFD29AF2BD}" type="pres">
      <dgm:prSet presAssocID="{B1D4EDDD-0CAB-44FE-AC70-6DA74F9E6752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9D2EB95D-ACB3-43F4-9E04-FD9E92E35A4F}" type="pres">
      <dgm:prSet presAssocID="{44B6A893-B0D5-4880-98F4-168A0E9FF03B}" presName="spacer" presStyleCnt="0"/>
      <dgm:spPr/>
    </dgm:pt>
    <dgm:pt modelId="{BE345264-419D-4D1D-BFC0-A0E1C1C9DCC5}" type="pres">
      <dgm:prSet presAssocID="{279543B4-ECAB-44DB-BC8A-2C69E1C68E3C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2A790A86-803D-45C8-8E8F-1064B03004D9}" type="presOf" srcId="{279543B4-ECAB-44DB-BC8A-2C69E1C68E3C}" destId="{BE345264-419D-4D1D-BFC0-A0E1C1C9DCC5}" srcOrd="0" destOrd="0" presId="urn:microsoft.com/office/officeart/2005/8/layout/vList2"/>
    <dgm:cxn modelId="{FACC67C0-4196-4DC2-A0CB-6394EC066A01}" type="presOf" srcId="{2B26D515-41A3-4814-893D-D00CD319089B}" destId="{30C9F694-26D0-47A3-A2F7-4143CED92AD6}" srcOrd="0" destOrd="0" presId="urn:microsoft.com/office/officeart/2005/8/layout/vList2"/>
    <dgm:cxn modelId="{EFCF1465-E5AC-4FB3-82C3-BD1EA7ABF1A6}" srcId="{9E710941-2CB3-4678-8E28-1E96381A1D18}" destId="{2B26D515-41A3-4814-893D-D00CD319089B}" srcOrd="0" destOrd="0" parTransId="{D3EE41CF-6517-4091-8A69-F05A2DF4A2A9}" sibTransId="{D55EA321-D83F-4624-B0BF-C86FFBA54B76}"/>
    <dgm:cxn modelId="{F4204254-04C7-4FEC-8A93-E6524D7CC10B}" type="presOf" srcId="{E7B790A3-FA08-4B05-B5ED-C2622801D9FB}" destId="{C684FB87-E9C3-42E9-B6EE-20F46DB30B4E}" srcOrd="0" destOrd="0" presId="urn:microsoft.com/office/officeart/2005/8/layout/vList2"/>
    <dgm:cxn modelId="{A467413D-73EA-45BD-9E9A-B1CAA7A93A62}" type="presOf" srcId="{B1D4EDDD-0CAB-44FE-AC70-6DA74F9E6752}" destId="{A5CCAC78-B808-46BC-8FA1-75DFD29AF2BD}" srcOrd="0" destOrd="0" presId="urn:microsoft.com/office/officeart/2005/8/layout/vList2"/>
    <dgm:cxn modelId="{C015EE91-E53C-41C8-844A-67FA9A08D4D9}" srcId="{9E710941-2CB3-4678-8E28-1E96381A1D18}" destId="{B1D4EDDD-0CAB-44FE-AC70-6DA74F9E6752}" srcOrd="3" destOrd="0" parTransId="{AD3CE5C6-7B16-441D-BAFD-9790FB8BF73F}" sibTransId="{44B6A893-B0D5-4880-98F4-168A0E9FF03B}"/>
    <dgm:cxn modelId="{6E3F9EC4-74CF-41BA-B8E9-C241D34D3FB8}" type="presOf" srcId="{9E710941-2CB3-4678-8E28-1E96381A1D18}" destId="{ABABA951-B92E-403F-9F77-019BE745B0C1}" srcOrd="0" destOrd="0" presId="urn:microsoft.com/office/officeart/2005/8/layout/vList2"/>
    <dgm:cxn modelId="{B4566C61-6637-4108-948D-D1AA7E6E86A1}" type="presOf" srcId="{E79872E8-E5E4-4EBA-A9DC-0A823FC04F4A}" destId="{D521C4BE-9A0F-4CB9-84C8-6D715ECF817C}" srcOrd="0" destOrd="0" presId="urn:microsoft.com/office/officeart/2005/8/layout/vList2"/>
    <dgm:cxn modelId="{99F09DDF-5F01-4F72-BA80-5A2031BAF111}" srcId="{9E710941-2CB3-4678-8E28-1E96381A1D18}" destId="{E79872E8-E5E4-4EBA-A9DC-0A823FC04F4A}" srcOrd="2" destOrd="0" parTransId="{B3AC5DAB-3F60-4322-A994-A4EFAD5F5588}" sibTransId="{F5C28B95-8946-4B6D-B008-EB6B0D94BEBD}"/>
    <dgm:cxn modelId="{A3E25966-AD26-40FE-A979-F90E4F517E9C}" srcId="{9E710941-2CB3-4678-8E28-1E96381A1D18}" destId="{E7B790A3-FA08-4B05-B5ED-C2622801D9FB}" srcOrd="1" destOrd="0" parTransId="{4DC99CC9-723C-43D2-8687-EBAF9FFEFEE0}" sibTransId="{D84A70CD-49D2-4664-BC4C-D4ECC5C7680C}"/>
    <dgm:cxn modelId="{4BC45F03-697A-462E-BE44-4835B6D201A9}" srcId="{9E710941-2CB3-4678-8E28-1E96381A1D18}" destId="{279543B4-ECAB-44DB-BC8A-2C69E1C68E3C}" srcOrd="4" destOrd="0" parTransId="{696E5A3C-C9C8-47BD-9B22-2D8A0A27DFD6}" sibTransId="{287C5FC0-3B76-43AA-BFC2-8039FF68AC12}"/>
    <dgm:cxn modelId="{48BD9629-982E-4205-AB3F-7656CFBFFC88}" type="presParOf" srcId="{ABABA951-B92E-403F-9F77-019BE745B0C1}" destId="{30C9F694-26D0-47A3-A2F7-4143CED92AD6}" srcOrd="0" destOrd="0" presId="urn:microsoft.com/office/officeart/2005/8/layout/vList2"/>
    <dgm:cxn modelId="{9D3872C1-989C-4E5E-912F-CD7EBA0B5599}" type="presParOf" srcId="{ABABA951-B92E-403F-9F77-019BE745B0C1}" destId="{A84E35ED-8474-4138-B46A-C9B58BC10EE0}" srcOrd="1" destOrd="0" presId="urn:microsoft.com/office/officeart/2005/8/layout/vList2"/>
    <dgm:cxn modelId="{1686C3EE-9FDC-4691-9899-8F6F57993BF0}" type="presParOf" srcId="{ABABA951-B92E-403F-9F77-019BE745B0C1}" destId="{C684FB87-E9C3-42E9-B6EE-20F46DB30B4E}" srcOrd="2" destOrd="0" presId="urn:microsoft.com/office/officeart/2005/8/layout/vList2"/>
    <dgm:cxn modelId="{645284F8-AF43-43F1-A2BC-949611DF14C5}" type="presParOf" srcId="{ABABA951-B92E-403F-9F77-019BE745B0C1}" destId="{BBEE834B-B49D-4B4C-9CDB-E5480009709D}" srcOrd="3" destOrd="0" presId="urn:microsoft.com/office/officeart/2005/8/layout/vList2"/>
    <dgm:cxn modelId="{59D864B1-6B65-4DA9-8EC3-650A09648934}" type="presParOf" srcId="{ABABA951-B92E-403F-9F77-019BE745B0C1}" destId="{D521C4BE-9A0F-4CB9-84C8-6D715ECF817C}" srcOrd="4" destOrd="0" presId="urn:microsoft.com/office/officeart/2005/8/layout/vList2"/>
    <dgm:cxn modelId="{9D62D870-3DFD-41C9-A124-744B8722B907}" type="presParOf" srcId="{ABABA951-B92E-403F-9F77-019BE745B0C1}" destId="{9C56249F-B142-4E41-AAC9-9CA70DA6A3A9}" srcOrd="5" destOrd="0" presId="urn:microsoft.com/office/officeart/2005/8/layout/vList2"/>
    <dgm:cxn modelId="{F2A90AF8-1EBF-487D-A659-B59FA30C4524}" type="presParOf" srcId="{ABABA951-B92E-403F-9F77-019BE745B0C1}" destId="{A5CCAC78-B808-46BC-8FA1-75DFD29AF2BD}" srcOrd="6" destOrd="0" presId="urn:microsoft.com/office/officeart/2005/8/layout/vList2"/>
    <dgm:cxn modelId="{8F37A9DE-DE6E-4649-B256-1CA7F8FA8A36}" type="presParOf" srcId="{ABABA951-B92E-403F-9F77-019BE745B0C1}" destId="{9D2EB95D-ACB3-43F4-9E04-FD9E92E35A4F}" srcOrd="7" destOrd="0" presId="urn:microsoft.com/office/officeart/2005/8/layout/vList2"/>
    <dgm:cxn modelId="{3F7594D3-BAAA-4699-AD26-E234BCC89E52}" type="presParOf" srcId="{ABABA951-B92E-403F-9F77-019BE745B0C1}" destId="{BE345264-419D-4D1D-BFC0-A0E1C1C9DCC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710941-2CB3-4678-8E28-1E96381A1D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2B26D515-41A3-4814-893D-D00CD319089B}">
      <dgm:prSet phldrT="[Text]"/>
      <dgm:spPr/>
      <dgm:t>
        <a:bodyPr/>
        <a:lstStyle/>
        <a:p>
          <a:r>
            <a:rPr lang="sk-SK" smtClean="0"/>
            <a:t>nemocnice dosahujú v porovnaní s inými krajinami pomerne nízku úroveň produktivity, ktorú už výrazne nie je možné zvyšovať pri súčasnom logistickom usporiadaní nemocníc, preto sú potrebné investície do výstavby nových nemocníc</a:t>
          </a:r>
          <a:endParaRPr lang="sk-SK" dirty="0"/>
        </a:p>
      </dgm:t>
    </dgm:pt>
    <dgm:pt modelId="{D3EE41CF-6517-4091-8A69-F05A2DF4A2A9}" type="parTrans" cxnId="{EFCF1465-E5AC-4FB3-82C3-BD1EA7ABF1A6}">
      <dgm:prSet/>
      <dgm:spPr/>
      <dgm:t>
        <a:bodyPr/>
        <a:lstStyle/>
        <a:p>
          <a:endParaRPr lang="sk-SK"/>
        </a:p>
      </dgm:t>
    </dgm:pt>
    <dgm:pt modelId="{D55EA321-D83F-4624-B0BF-C86FFBA54B76}" type="sibTrans" cxnId="{EFCF1465-E5AC-4FB3-82C3-BD1EA7ABF1A6}">
      <dgm:prSet/>
      <dgm:spPr/>
      <dgm:t>
        <a:bodyPr/>
        <a:lstStyle/>
        <a:p>
          <a:endParaRPr lang="sk-SK"/>
        </a:p>
      </dgm:t>
    </dgm:pt>
    <dgm:pt modelId="{5E4E923B-50CD-4F28-A500-8F031CF04232}">
      <dgm:prSet/>
      <dgm:spPr/>
      <dgm:t>
        <a:bodyPr/>
        <a:lstStyle/>
        <a:p>
          <a:r>
            <a:rPr lang="sk-SK" smtClean="0"/>
            <a:t>MZ má záujem o prioritné investície do koncových nemocničných zariadení, pilotný projekt v Bratislave</a:t>
          </a:r>
          <a:endParaRPr lang="sk-SK" dirty="0"/>
        </a:p>
      </dgm:t>
    </dgm:pt>
    <dgm:pt modelId="{1BD48013-1DEA-41E3-981C-4A397A90FA5E}" type="parTrans" cxnId="{F33C5777-CB6B-4AC0-8229-EAA37FED5CBC}">
      <dgm:prSet/>
      <dgm:spPr/>
      <dgm:t>
        <a:bodyPr/>
        <a:lstStyle/>
        <a:p>
          <a:endParaRPr lang="sk-SK"/>
        </a:p>
      </dgm:t>
    </dgm:pt>
    <dgm:pt modelId="{3F6F00A6-F538-44A3-960F-AEB0348B7CAF}" type="sibTrans" cxnId="{F33C5777-CB6B-4AC0-8229-EAA37FED5CBC}">
      <dgm:prSet/>
      <dgm:spPr/>
      <dgm:t>
        <a:bodyPr/>
        <a:lstStyle/>
        <a:p>
          <a:endParaRPr lang="sk-SK"/>
        </a:p>
      </dgm:t>
    </dgm:pt>
    <dgm:pt modelId="{22FD620E-B24E-4DD0-84A3-CD595CE45532}">
      <dgm:prSet/>
      <dgm:spPr/>
      <dgm:t>
        <a:bodyPr/>
        <a:lstStyle/>
        <a:p>
          <a:r>
            <a:rPr lang="sk-SK" smtClean="0"/>
            <a:t>v regióne Bratislava nie je možné čerpať štrukturálne fondy EÚ na výstavbu nemocnice</a:t>
          </a:r>
          <a:endParaRPr lang="sk-SK" dirty="0" smtClean="0"/>
        </a:p>
      </dgm:t>
    </dgm:pt>
    <dgm:pt modelId="{36164DC8-42AA-4EA5-9FDC-C3650AEAADAD}" type="parTrans" cxnId="{54ECB21D-867E-470F-B98A-A478ED7CB94C}">
      <dgm:prSet/>
      <dgm:spPr/>
      <dgm:t>
        <a:bodyPr/>
        <a:lstStyle/>
        <a:p>
          <a:endParaRPr lang="sk-SK"/>
        </a:p>
      </dgm:t>
    </dgm:pt>
    <dgm:pt modelId="{AD420C7A-DD19-418C-95A5-0ECF5A1AE223}" type="sibTrans" cxnId="{54ECB21D-867E-470F-B98A-A478ED7CB94C}">
      <dgm:prSet/>
      <dgm:spPr/>
      <dgm:t>
        <a:bodyPr/>
        <a:lstStyle/>
        <a:p>
          <a:endParaRPr lang="sk-SK"/>
        </a:p>
      </dgm:t>
    </dgm:pt>
    <dgm:pt modelId="{ABABA951-B92E-403F-9F77-019BE745B0C1}" type="pres">
      <dgm:prSet presAssocID="{9E710941-2CB3-4678-8E28-1E96381A1D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30C9F694-26D0-47A3-A2F7-4143CED92AD6}" type="pres">
      <dgm:prSet presAssocID="{2B26D515-41A3-4814-893D-D00CD319089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A84E35ED-8474-4138-B46A-C9B58BC10EE0}" type="pres">
      <dgm:prSet presAssocID="{D55EA321-D83F-4624-B0BF-C86FFBA54B76}" presName="spacer" presStyleCnt="0"/>
      <dgm:spPr/>
    </dgm:pt>
    <dgm:pt modelId="{B4C707F2-E797-4E7A-A114-0E3A16833208}" type="pres">
      <dgm:prSet presAssocID="{5E4E923B-50CD-4F28-A500-8F031CF0423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8CD6A580-5810-4450-ADBE-0C6F02430470}" type="pres">
      <dgm:prSet presAssocID="{3F6F00A6-F538-44A3-960F-AEB0348B7CAF}" presName="spacer" presStyleCnt="0"/>
      <dgm:spPr/>
    </dgm:pt>
    <dgm:pt modelId="{3A7F6D7A-9927-4883-BB9D-F94C9B883F2F}" type="pres">
      <dgm:prSet presAssocID="{22FD620E-B24E-4DD0-84A3-CD595CE45532}" presName="parentText" presStyleLbl="node1" presStyleIdx="2" presStyleCnt="3" custScaleY="78468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EFCF1465-E5AC-4FB3-82C3-BD1EA7ABF1A6}" srcId="{9E710941-2CB3-4678-8E28-1E96381A1D18}" destId="{2B26D515-41A3-4814-893D-D00CD319089B}" srcOrd="0" destOrd="0" parTransId="{D3EE41CF-6517-4091-8A69-F05A2DF4A2A9}" sibTransId="{D55EA321-D83F-4624-B0BF-C86FFBA54B76}"/>
    <dgm:cxn modelId="{96066608-E6D9-4F51-A930-C577C535D21E}" type="presOf" srcId="{9E710941-2CB3-4678-8E28-1E96381A1D18}" destId="{ABABA951-B92E-403F-9F77-019BE745B0C1}" srcOrd="0" destOrd="0" presId="urn:microsoft.com/office/officeart/2005/8/layout/vList2"/>
    <dgm:cxn modelId="{F33C5777-CB6B-4AC0-8229-EAA37FED5CBC}" srcId="{9E710941-2CB3-4678-8E28-1E96381A1D18}" destId="{5E4E923B-50CD-4F28-A500-8F031CF04232}" srcOrd="1" destOrd="0" parTransId="{1BD48013-1DEA-41E3-981C-4A397A90FA5E}" sibTransId="{3F6F00A6-F538-44A3-960F-AEB0348B7CAF}"/>
    <dgm:cxn modelId="{4569B7AF-AAF2-4E17-ADC6-4DB1E679D20F}" type="presOf" srcId="{5E4E923B-50CD-4F28-A500-8F031CF04232}" destId="{B4C707F2-E797-4E7A-A114-0E3A16833208}" srcOrd="0" destOrd="0" presId="urn:microsoft.com/office/officeart/2005/8/layout/vList2"/>
    <dgm:cxn modelId="{54ECB21D-867E-470F-B98A-A478ED7CB94C}" srcId="{9E710941-2CB3-4678-8E28-1E96381A1D18}" destId="{22FD620E-B24E-4DD0-84A3-CD595CE45532}" srcOrd="2" destOrd="0" parTransId="{36164DC8-42AA-4EA5-9FDC-C3650AEAADAD}" sibTransId="{AD420C7A-DD19-418C-95A5-0ECF5A1AE223}"/>
    <dgm:cxn modelId="{A1D9F023-C5F1-4B87-AEF8-7B7D629B4870}" type="presOf" srcId="{2B26D515-41A3-4814-893D-D00CD319089B}" destId="{30C9F694-26D0-47A3-A2F7-4143CED92AD6}" srcOrd="0" destOrd="0" presId="urn:microsoft.com/office/officeart/2005/8/layout/vList2"/>
    <dgm:cxn modelId="{2B25C187-43FB-4A4F-84C1-BCB7E9F334B6}" type="presOf" srcId="{22FD620E-B24E-4DD0-84A3-CD595CE45532}" destId="{3A7F6D7A-9927-4883-BB9D-F94C9B883F2F}" srcOrd="0" destOrd="0" presId="urn:microsoft.com/office/officeart/2005/8/layout/vList2"/>
    <dgm:cxn modelId="{7E8E4539-2D6A-45F4-B524-629F888C1CA7}" type="presParOf" srcId="{ABABA951-B92E-403F-9F77-019BE745B0C1}" destId="{30C9F694-26D0-47A3-A2F7-4143CED92AD6}" srcOrd="0" destOrd="0" presId="urn:microsoft.com/office/officeart/2005/8/layout/vList2"/>
    <dgm:cxn modelId="{06F9E9B4-A759-4D71-B851-C6485FF8D6C4}" type="presParOf" srcId="{ABABA951-B92E-403F-9F77-019BE745B0C1}" destId="{A84E35ED-8474-4138-B46A-C9B58BC10EE0}" srcOrd="1" destOrd="0" presId="urn:microsoft.com/office/officeart/2005/8/layout/vList2"/>
    <dgm:cxn modelId="{7CC91436-DCC5-47B8-9910-AC3A87D240EB}" type="presParOf" srcId="{ABABA951-B92E-403F-9F77-019BE745B0C1}" destId="{B4C707F2-E797-4E7A-A114-0E3A16833208}" srcOrd="2" destOrd="0" presId="urn:microsoft.com/office/officeart/2005/8/layout/vList2"/>
    <dgm:cxn modelId="{EFBBF3C5-EDA1-4E75-B362-907134030C81}" type="presParOf" srcId="{ABABA951-B92E-403F-9F77-019BE745B0C1}" destId="{8CD6A580-5810-4450-ADBE-0C6F02430470}" srcOrd="3" destOrd="0" presId="urn:microsoft.com/office/officeart/2005/8/layout/vList2"/>
    <dgm:cxn modelId="{6C1ED751-FB7F-4DED-A9CD-77AEC4117A87}" type="presParOf" srcId="{ABABA951-B92E-403F-9F77-019BE745B0C1}" destId="{3A7F6D7A-9927-4883-BB9D-F94C9B883F2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710941-2CB3-4678-8E28-1E96381A1D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2B26D515-41A3-4814-893D-D00CD319089B}">
      <dgm:prSet phldrT="[Text]"/>
      <dgm:spPr/>
      <dgm:t>
        <a:bodyPr/>
        <a:lstStyle/>
        <a:p>
          <a:r>
            <a:rPr lang="sk-SK" smtClean="0"/>
            <a:t>predpokladaný počet lôžok – 775</a:t>
          </a:r>
          <a:endParaRPr lang="sk-SK" dirty="0"/>
        </a:p>
      </dgm:t>
    </dgm:pt>
    <dgm:pt modelId="{D3EE41CF-6517-4091-8A69-F05A2DF4A2A9}" type="parTrans" cxnId="{EFCF1465-E5AC-4FB3-82C3-BD1EA7ABF1A6}">
      <dgm:prSet/>
      <dgm:spPr/>
      <dgm:t>
        <a:bodyPr/>
        <a:lstStyle/>
        <a:p>
          <a:endParaRPr lang="sk-SK"/>
        </a:p>
      </dgm:t>
    </dgm:pt>
    <dgm:pt modelId="{D55EA321-D83F-4624-B0BF-C86FFBA54B76}" type="sibTrans" cxnId="{EFCF1465-E5AC-4FB3-82C3-BD1EA7ABF1A6}">
      <dgm:prSet/>
      <dgm:spPr/>
      <dgm:t>
        <a:bodyPr/>
        <a:lstStyle/>
        <a:p>
          <a:endParaRPr lang="sk-SK"/>
        </a:p>
      </dgm:t>
    </dgm:pt>
    <dgm:pt modelId="{CABF458E-023D-4A16-B0F2-6C2C05F2819F}">
      <dgm:prSet/>
      <dgm:spPr/>
      <dgm:t>
        <a:bodyPr/>
        <a:lstStyle/>
        <a:p>
          <a:r>
            <a:rPr lang="sk-SK" dirty="0" smtClean="0"/>
            <a:t>predpokladaná investícia – 250 mil. EUR</a:t>
          </a:r>
        </a:p>
      </dgm:t>
    </dgm:pt>
    <dgm:pt modelId="{6C6F108B-EC87-4720-921F-71EBDE5FCE30}" type="parTrans" cxnId="{0AF8BDEC-6F5F-4E71-B158-2189260C54C4}">
      <dgm:prSet/>
      <dgm:spPr/>
      <dgm:t>
        <a:bodyPr/>
        <a:lstStyle/>
        <a:p>
          <a:endParaRPr lang="sk-SK"/>
        </a:p>
      </dgm:t>
    </dgm:pt>
    <dgm:pt modelId="{2FF59C03-BAF4-440D-9C88-63E45F1C871C}" type="sibTrans" cxnId="{0AF8BDEC-6F5F-4E71-B158-2189260C54C4}">
      <dgm:prSet/>
      <dgm:spPr/>
      <dgm:t>
        <a:bodyPr/>
        <a:lstStyle/>
        <a:p>
          <a:endParaRPr lang="sk-SK"/>
        </a:p>
      </dgm:t>
    </dgm:pt>
    <dgm:pt modelId="{13D4DC6A-202E-446F-AD1D-BA2931E05BC3}">
      <dgm:prSet/>
      <dgm:spPr/>
      <dgm:t>
        <a:bodyPr/>
        <a:lstStyle/>
        <a:p>
          <a:r>
            <a:rPr lang="sk-SK" smtClean="0"/>
            <a:t>umiestnenie v areáli Nemocnice sv. Michala na Ceste na Červený most 1</a:t>
          </a:r>
          <a:endParaRPr lang="sk-SK" dirty="0" smtClean="0"/>
        </a:p>
      </dgm:t>
    </dgm:pt>
    <dgm:pt modelId="{024FFE93-7C89-41D7-A1F6-A1DC1DB55C45}" type="parTrans" cxnId="{60144349-C4C7-4731-9F47-5399D9036647}">
      <dgm:prSet/>
      <dgm:spPr/>
      <dgm:t>
        <a:bodyPr/>
        <a:lstStyle/>
        <a:p>
          <a:endParaRPr lang="sk-SK"/>
        </a:p>
      </dgm:t>
    </dgm:pt>
    <dgm:pt modelId="{8EF5AF6C-5B40-40A4-996D-889DDA5D7381}" type="sibTrans" cxnId="{60144349-C4C7-4731-9F47-5399D9036647}">
      <dgm:prSet/>
      <dgm:spPr/>
      <dgm:t>
        <a:bodyPr/>
        <a:lstStyle/>
        <a:p>
          <a:endParaRPr lang="sk-SK"/>
        </a:p>
      </dgm:t>
    </dgm:pt>
    <dgm:pt modelId="{FFF97397-92E1-44FB-9EE0-40F0B49A4ADD}">
      <dgm:prSet/>
      <dgm:spPr/>
      <dgm:t>
        <a:bodyPr/>
        <a:lstStyle/>
        <a:p>
          <a:r>
            <a:rPr lang="sk-SK" smtClean="0"/>
            <a:t>fyzické prepojenie s areálom SAV na Patrónke</a:t>
          </a:r>
          <a:endParaRPr lang="sk-SK" dirty="0" smtClean="0"/>
        </a:p>
      </dgm:t>
    </dgm:pt>
    <dgm:pt modelId="{91CA2554-EB53-4B5A-B4DB-4A897C144DA6}" type="parTrans" cxnId="{D7AD4A59-D0A1-4639-8852-62D90F2045E2}">
      <dgm:prSet/>
      <dgm:spPr/>
      <dgm:t>
        <a:bodyPr/>
        <a:lstStyle/>
        <a:p>
          <a:endParaRPr lang="sk-SK"/>
        </a:p>
      </dgm:t>
    </dgm:pt>
    <dgm:pt modelId="{17920992-AEA2-4521-B115-D992AA3C5B7A}" type="sibTrans" cxnId="{D7AD4A59-D0A1-4639-8852-62D90F2045E2}">
      <dgm:prSet/>
      <dgm:spPr/>
      <dgm:t>
        <a:bodyPr/>
        <a:lstStyle/>
        <a:p>
          <a:endParaRPr lang="sk-SK"/>
        </a:p>
      </dgm:t>
    </dgm:pt>
    <dgm:pt modelId="{ABABA951-B92E-403F-9F77-019BE745B0C1}" type="pres">
      <dgm:prSet presAssocID="{9E710941-2CB3-4678-8E28-1E96381A1D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30C9F694-26D0-47A3-A2F7-4143CED92AD6}" type="pres">
      <dgm:prSet presAssocID="{2B26D515-41A3-4814-893D-D00CD319089B}" presName="parentText" presStyleLbl="node1" presStyleIdx="0" presStyleCnt="4" custScaleY="58187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A84E35ED-8474-4138-B46A-C9B58BC10EE0}" type="pres">
      <dgm:prSet presAssocID="{D55EA321-D83F-4624-B0BF-C86FFBA54B76}" presName="spacer" presStyleCnt="0"/>
      <dgm:spPr/>
    </dgm:pt>
    <dgm:pt modelId="{DE2A6A56-3A07-4060-BB22-30264B2B9A3C}" type="pres">
      <dgm:prSet presAssocID="{CABF458E-023D-4A16-B0F2-6C2C05F2819F}" presName="parentText" presStyleLbl="node1" presStyleIdx="1" presStyleCnt="4" custScaleY="62800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9058C94D-7A30-4872-93F1-960C40C3D6D8}" type="pres">
      <dgm:prSet presAssocID="{2FF59C03-BAF4-440D-9C88-63E45F1C871C}" presName="spacer" presStyleCnt="0"/>
      <dgm:spPr/>
    </dgm:pt>
    <dgm:pt modelId="{FDE6408A-EFE7-4EEC-B0EB-4A1779202A21}" type="pres">
      <dgm:prSet presAssocID="{13D4DC6A-202E-446F-AD1D-BA2931E05BC3}" presName="parentText" presStyleLbl="node1" presStyleIdx="2" presStyleCnt="4" custScaleY="64773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193D532A-6D4C-4CDB-9161-F445E0E62C14}" type="pres">
      <dgm:prSet presAssocID="{8EF5AF6C-5B40-40A4-996D-889DDA5D7381}" presName="spacer" presStyleCnt="0"/>
      <dgm:spPr/>
    </dgm:pt>
    <dgm:pt modelId="{F5D795B0-A4BD-478A-9ACA-5F12F7781627}" type="pres">
      <dgm:prSet presAssocID="{FFF97397-92E1-44FB-9EE0-40F0B49A4ADD}" presName="parentText" presStyleLbl="node1" presStyleIdx="3" presStyleCnt="4" custScaleY="41955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AB020E8A-A3A4-46F3-9EE9-670F95C8D27F}" type="presOf" srcId="{9E710941-2CB3-4678-8E28-1E96381A1D18}" destId="{ABABA951-B92E-403F-9F77-019BE745B0C1}" srcOrd="0" destOrd="0" presId="urn:microsoft.com/office/officeart/2005/8/layout/vList2"/>
    <dgm:cxn modelId="{B817F771-C0A1-40CB-BD94-6C42D5741FAE}" type="presOf" srcId="{FFF97397-92E1-44FB-9EE0-40F0B49A4ADD}" destId="{F5D795B0-A4BD-478A-9ACA-5F12F7781627}" srcOrd="0" destOrd="0" presId="urn:microsoft.com/office/officeart/2005/8/layout/vList2"/>
    <dgm:cxn modelId="{0AF8BDEC-6F5F-4E71-B158-2189260C54C4}" srcId="{9E710941-2CB3-4678-8E28-1E96381A1D18}" destId="{CABF458E-023D-4A16-B0F2-6C2C05F2819F}" srcOrd="1" destOrd="0" parTransId="{6C6F108B-EC87-4720-921F-71EBDE5FCE30}" sibTransId="{2FF59C03-BAF4-440D-9C88-63E45F1C871C}"/>
    <dgm:cxn modelId="{EFCF1465-E5AC-4FB3-82C3-BD1EA7ABF1A6}" srcId="{9E710941-2CB3-4678-8E28-1E96381A1D18}" destId="{2B26D515-41A3-4814-893D-D00CD319089B}" srcOrd="0" destOrd="0" parTransId="{D3EE41CF-6517-4091-8A69-F05A2DF4A2A9}" sibTransId="{D55EA321-D83F-4624-B0BF-C86FFBA54B76}"/>
    <dgm:cxn modelId="{60144349-C4C7-4731-9F47-5399D9036647}" srcId="{9E710941-2CB3-4678-8E28-1E96381A1D18}" destId="{13D4DC6A-202E-446F-AD1D-BA2931E05BC3}" srcOrd="2" destOrd="0" parTransId="{024FFE93-7C89-41D7-A1F6-A1DC1DB55C45}" sibTransId="{8EF5AF6C-5B40-40A4-996D-889DDA5D7381}"/>
    <dgm:cxn modelId="{370E777A-B2B3-42E3-A104-8FFCC9789EF4}" type="presOf" srcId="{2B26D515-41A3-4814-893D-D00CD319089B}" destId="{30C9F694-26D0-47A3-A2F7-4143CED92AD6}" srcOrd="0" destOrd="0" presId="urn:microsoft.com/office/officeart/2005/8/layout/vList2"/>
    <dgm:cxn modelId="{D7AD4A59-D0A1-4639-8852-62D90F2045E2}" srcId="{9E710941-2CB3-4678-8E28-1E96381A1D18}" destId="{FFF97397-92E1-44FB-9EE0-40F0B49A4ADD}" srcOrd="3" destOrd="0" parTransId="{91CA2554-EB53-4B5A-B4DB-4A897C144DA6}" sibTransId="{17920992-AEA2-4521-B115-D992AA3C5B7A}"/>
    <dgm:cxn modelId="{1F81FF23-8E94-4B1D-8E2F-DAF0AD19DA99}" type="presOf" srcId="{CABF458E-023D-4A16-B0F2-6C2C05F2819F}" destId="{DE2A6A56-3A07-4060-BB22-30264B2B9A3C}" srcOrd="0" destOrd="0" presId="urn:microsoft.com/office/officeart/2005/8/layout/vList2"/>
    <dgm:cxn modelId="{1239B1A8-8391-4CB2-A7AF-BEFB2A87266D}" type="presOf" srcId="{13D4DC6A-202E-446F-AD1D-BA2931E05BC3}" destId="{FDE6408A-EFE7-4EEC-B0EB-4A1779202A21}" srcOrd="0" destOrd="0" presId="urn:microsoft.com/office/officeart/2005/8/layout/vList2"/>
    <dgm:cxn modelId="{F708252E-E0DE-4DD8-B54D-6A9DEB926CBC}" type="presParOf" srcId="{ABABA951-B92E-403F-9F77-019BE745B0C1}" destId="{30C9F694-26D0-47A3-A2F7-4143CED92AD6}" srcOrd="0" destOrd="0" presId="urn:microsoft.com/office/officeart/2005/8/layout/vList2"/>
    <dgm:cxn modelId="{93285376-C6C9-4413-8146-8782BD6B9EFA}" type="presParOf" srcId="{ABABA951-B92E-403F-9F77-019BE745B0C1}" destId="{A84E35ED-8474-4138-B46A-C9B58BC10EE0}" srcOrd="1" destOrd="0" presId="urn:microsoft.com/office/officeart/2005/8/layout/vList2"/>
    <dgm:cxn modelId="{CDFFB3A3-A648-4626-B8B8-49FA667BC0B0}" type="presParOf" srcId="{ABABA951-B92E-403F-9F77-019BE745B0C1}" destId="{DE2A6A56-3A07-4060-BB22-30264B2B9A3C}" srcOrd="2" destOrd="0" presId="urn:microsoft.com/office/officeart/2005/8/layout/vList2"/>
    <dgm:cxn modelId="{733E6D6E-2EAF-48B8-843F-113F5449CB74}" type="presParOf" srcId="{ABABA951-B92E-403F-9F77-019BE745B0C1}" destId="{9058C94D-7A30-4872-93F1-960C40C3D6D8}" srcOrd="3" destOrd="0" presId="urn:microsoft.com/office/officeart/2005/8/layout/vList2"/>
    <dgm:cxn modelId="{B7F41CF8-4EBB-4BD5-9C97-888B7DAA07CF}" type="presParOf" srcId="{ABABA951-B92E-403F-9F77-019BE745B0C1}" destId="{FDE6408A-EFE7-4EEC-B0EB-4A1779202A21}" srcOrd="4" destOrd="0" presId="urn:microsoft.com/office/officeart/2005/8/layout/vList2"/>
    <dgm:cxn modelId="{35D7EBBA-4368-458C-8C24-D8D9A5DB7E5A}" type="presParOf" srcId="{ABABA951-B92E-403F-9F77-019BE745B0C1}" destId="{193D532A-6D4C-4CDB-9161-F445E0E62C14}" srcOrd="5" destOrd="0" presId="urn:microsoft.com/office/officeart/2005/8/layout/vList2"/>
    <dgm:cxn modelId="{6CB942DA-5979-45EC-B975-D20E5D1B1B9E}" type="presParOf" srcId="{ABABA951-B92E-403F-9F77-019BE745B0C1}" destId="{F5D795B0-A4BD-478A-9ACA-5F12F778162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710941-2CB3-4678-8E28-1E96381A1D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2B26D515-41A3-4814-893D-D00CD319089B}">
      <dgm:prSet phldrT="[Text]"/>
      <dgm:spPr/>
      <dgm:t>
        <a:bodyPr/>
        <a:lstStyle/>
        <a:p>
          <a:r>
            <a:rPr lang="sk-SK" dirty="0" smtClean="0"/>
            <a:t>aktuálna ekonomická situácia a jej prognóza do budúcna nedáva realistickú možnosť financovania projektu zo štátneho rozpočtu alebo štátnych finančných aktív</a:t>
          </a:r>
          <a:endParaRPr lang="sk-SK" dirty="0"/>
        </a:p>
      </dgm:t>
    </dgm:pt>
    <dgm:pt modelId="{D3EE41CF-6517-4091-8A69-F05A2DF4A2A9}" type="parTrans" cxnId="{EFCF1465-E5AC-4FB3-82C3-BD1EA7ABF1A6}">
      <dgm:prSet/>
      <dgm:spPr/>
      <dgm:t>
        <a:bodyPr/>
        <a:lstStyle/>
        <a:p>
          <a:endParaRPr lang="sk-SK"/>
        </a:p>
      </dgm:t>
    </dgm:pt>
    <dgm:pt modelId="{D55EA321-D83F-4624-B0BF-C86FFBA54B76}" type="sibTrans" cxnId="{EFCF1465-E5AC-4FB3-82C3-BD1EA7ABF1A6}">
      <dgm:prSet/>
      <dgm:spPr/>
      <dgm:t>
        <a:bodyPr/>
        <a:lstStyle/>
        <a:p>
          <a:endParaRPr lang="sk-SK"/>
        </a:p>
      </dgm:t>
    </dgm:pt>
    <dgm:pt modelId="{8C46327B-F8BE-4B3E-86A4-C5B9E9174F8E}">
      <dgm:prSet/>
      <dgm:spPr/>
      <dgm:t>
        <a:bodyPr/>
        <a:lstStyle/>
        <a:p>
          <a:r>
            <a:rPr lang="sk-SK" smtClean="0"/>
            <a:t>MZ sa prikláňa k možnosti verejno-súkromného partnerstva, ktorá bude analyzovaná v štúdii uskutočniteľnosti spolu s Public Sector Comparatorom</a:t>
          </a:r>
          <a:endParaRPr lang="sk-SK" dirty="0"/>
        </a:p>
      </dgm:t>
    </dgm:pt>
    <dgm:pt modelId="{CF37E2A8-7424-4983-8E5D-72386B209601}" type="parTrans" cxnId="{A0A54EB2-8603-41FD-A5A7-85B59D646839}">
      <dgm:prSet/>
      <dgm:spPr/>
      <dgm:t>
        <a:bodyPr/>
        <a:lstStyle/>
        <a:p>
          <a:endParaRPr lang="sk-SK"/>
        </a:p>
      </dgm:t>
    </dgm:pt>
    <dgm:pt modelId="{F3BF49A4-A367-4B4D-A25C-FE656FF3992F}" type="sibTrans" cxnId="{A0A54EB2-8603-41FD-A5A7-85B59D646839}">
      <dgm:prSet/>
      <dgm:spPr/>
      <dgm:t>
        <a:bodyPr/>
        <a:lstStyle/>
        <a:p>
          <a:endParaRPr lang="sk-SK"/>
        </a:p>
      </dgm:t>
    </dgm:pt>
    <dgm:pt modelId="{ABABA951-B92E-403F-9F77-019BE745B0C1}" type="pres">
      <dgm:prSet presAssocID="{9E710941-2CB3-4678-8E28-1E96381A1D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30C9F694-26D0-47A3-A2F7-4143CED92AD6}" type="pres">
      <dgm:prSet presAssocID="{2B26D515-41A3-4814-893D-D00CD319089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A84E35ED-8474-4138-B46A-C9B58BC10EE0}" type="pres">
      <dgm:prSet presAssocID="{D55EA321-D83F-4624-B0BF-C86FFBA54B76}" presName="spacer" presStyleCnt="0"/>
      <dgm:spPr/>
    </dgm:pt>
    <dgm:pt modelId="{5B6A241D-164F-4294-BB4D-BF13A4CC2838}" type="pres">
      <dgm:prSet presAssocID="{8C46327B-F8BE-4B3E-86A4-C5B9E9174F8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A0A54EB2-8603-41FD-A5A7-85B59D646839}" srcId="{9E710941-2CB3-4678-8E28-1E96381A1D18}" destId="{8C46327B-F8BE-4B3E-86A4-C5B9E9174F8E}" srcOrd="1" destOrd="0" parTransId="{CF37E2A8-7424-4983-8E5D-72386B209601}" sibTransId="{F3BF49A4-A367-4B4D-A25C-FE656FF3992F}"/>
    <dgm:cxn modelId="{2883807C-8DFD-4011-9191-68DCD17830A6}" type="presOf" srcId="{2B26D515-41A3-4814-893D-D00CD319089B}" destId="{30C9F694-26D0-47A3-A2F7-4143CED92AD6}" srcOrd="0" destOrd="0" presId="urn:microsoft.com/office/officeart/2005/8/layout/vList2"/>
    <dgm:cxn modelId="{EFCF1465-E5AC-4FB3-82C3-BD1EA7ABF1A6}" srcId="{9E710941-2CB3-4678-8E28-1E96381A1D18}" destId="{2B26D515-41A3-4814-893D-D00CD319089B}" srcOrd="0" destOrd="0" parTransId="{D3EE41CF-6517-4091-8A69-F05A2DF4A2A9}" sibTransId="{D55EA321-D83F-4624-B0BF-C86FFBA54B76}"/>
    <dgm:cxn modelId="{3A083F61-1896-473D-AB56-44AFED2B9947}" type="presOf" srcId="{8C46327B-F8BE-4B3E-86A4-C5B9E9174F8E}" destId="{5B6A241D-164F-4294-BB4D-BF13A4CC2838}" srcOrd="0" destOrd="0" presId="urn:microsoft.com/office/officeart/2005/8/layout/vList2"/>
    <dgm:cxn modelId="{28ECFD38-C613-4C37-BCE5-9BD0E8861508}" type="presOf" srcId="{9E710941-2CB3-4678-8E28-1E96381A1D18}" destId="{ABABA951-B92E-403F-9F77-019BE745B0C1}" srcOrd="0" destOrd="0" presId="urn:microsoft.com/office/officeart/2005/8/layout/vList2"/>
    <dgm:cxn modelId="{23D181AC-8AAA-418F-9EA5-20DA6D69B6AA}" type="presParOf" srcId="{ABABA951-B92E-403F-9F77-019BE745B0C1}" destId="{30C9F694-26D0-47A3-A2F7-4143CED92AD6}" srcOrd="0" destOrd="0" presId="urn:microsoft.com/office/officeart/2005/8/layout/vList2"/>
    <dgm:cxn modelId="{A0AEB571-EE86-4F85-B66C-0A28CE046591}" type="presParOf" srcId="{ABABA951-B92E-403F-9F77-019BE745B0C1}" destId="{A84E35ED-8474-4138-B46A-C9B58BC10EE0}" srcOrd="1" destOrd="0" presId="urn:microsoft.com/office/officeart/2005/8/layout/vList2"/>
    <dgm:cxn modelId="{7299223C-073A-4C73-A5F6-0A501BCA4D7B}" type="presParOf" srcId="{ABABA951-B92E-403F-9F77-019BE745B0C1}" destId="{5B6A241D-164F-4294-BB4D-BF13A4CC283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710941-2CB3-4678-8E28-1E96381A1D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2B26D515-41A3-4814-893D-D00CD319089B}">
      <dgm:prSet phldrT="[Text]"/>
      <dgm:spPr/>
      <dgm:t>
        <a:bodyPr/>
        <a:lstStyle/>
        <a:p>
          <a:r>
            <a:rPr lang="sk-SK" dirty="0" smtClean="0"/>
            <a:t>súčasťou musia byť funkcie poskytovania zdravotnej starostlivosti, vzdelávania a výskumu</a:t>
          </a:r>
          <a:endParaRPr lang="sk-SK" dirty="0"/>
        </a:p>
      </dgm:t>
    </dgm:pt>
    <dgm:pt modelId="{D3EE41CF-6517-4091-8A69-F05A2DF4A2A9}" type="parTrans" cxnId="{EFCF1465-E5AC-4FB3-82C3-BD1EA7ABF1A6}">
      <dgm:prSet/>
      <dgm:spPr/>
      <dgm:t>
        <a:bodyPr/>
        <a:lstStyle/>
        <a:p>
          <a:endParaRPr lang="sk-SK"/>
        </a:p>
      </dgm:t>
    </dgm:pt>
    <dgm:pt modelId="{D55EA321-D83F-4624-B0BF-C86FFBA54B76}" type="sibTrans" cxnId="{EFCF1465-E5AC-4FB3-82C3-BD1EA7ABF1A6}">
      <dgm:prSet/>
      <dgm:spPr/>
      <dgm:t>
        <a:bodyPr/>
        <a:lstStyle/>
        <a:p>
          <a:endParaRPr lang="sk-SK"/>
        </a:p>
      </dgm:t>
    </dgm:pt>
    <dgm:pt modelId="{4CEBAB5B-5003-408F-AB5A-D605C23DBA5C}">
      <dgm:prSet/>
      <dgm:spPr/>
      <dgm:t>
        <a:bodyPr/>
        <a:lstStyle/>
        <a:p>
          <a:r>
            <a:rPr lang="sk-SK" dirty="0" smtClean="0"/>
            <a:t>projektom musí byť zabezpečená udržateľná produktivita, flexibilita a kvalita služieb zdravotnej starostlivosti</a:t>
          </a:r>
          <a:endParaRPr lang="sk-SK" dirty="0"/>
        </a:p>
      </dgm:t>
    </dgm:pt>
    <dgm:pt modelId="{B399A0E7-AFB4-4D5D-AB17-FFFAB6CCFB00}" type="parTrans" cxnId="{5CF4CA11-E82D-4F63-BA00-A7F45EB7EE13}">
      <dgm:prSet/>
      <dgm:spPr/>
      <dgm:t>
        <a:bodyPr/>
        <a:lstStyle/>
        <a:p>
          <a:endParaRPr lang="sk-SK"/>
        </a:p>
      </dgm:t>
    </dgm:pt>
    <dgm:pt modelId="{DB77EB2E-469F-4DA1-9B9E-87C8CC9A474B}" type="sibTrans" cxnId="{5CF4CA11-E82D-4F63-BA00-A7F45EB7EE13}">
      <dgm:prSet/>
      <dgm:spPr/>
      <dgm:t>
        <a:bodyPr/>
        <a:lstStyle/>
        <a:p>
          <a:endParaRPr lang="sk-SK"/>
        </a:p>
      </dgm:t>
    </dgm:pt>
    <dgm:pt modelId="{0DA3EBB1-E393-4EB9-86AE-7390D0AE58E1}">
      <dgm:prSet/>
      <dgm:spPr/>
      <dgm:t>
        <a:bodyPr/>
        <a:lstStyle/>
        <a:p>
          <a:r>
            <a:rPr lang="sk-SK" dirty="0" smtClean="0"/>
            <a:t>projekt musí preukázať vyššiu efektivitu a kvalitu poskytovanej zdravotnej starostlivosti</a:t>
          </a:r>
          <a:endParaRPr lang="sk-SK" dirty="0"/>
        </a:p>
      </dgm:t>
    </dgm:pt>
    <dgm:pt modelId="{99B7D1AC-E5D2-4D7E-96E4-AF74A5FB32D8}" type="parTrans" cxnId="{C8D93FAD-4DB1-4BA8-B57A-18D73D81BD44}">
      <dgm:prSet/>
      <dgm:spPr/>
      <dgm:t>
        <a:bodyPr/>
        <a:lstStyle/>
        <a:p>
          <a:endParaRPr lang="sk-SK"/>
        </a:p>
      </dgm:t>
    </dgm:pt>
    <dgm:pt modelId="{63F6D877-23F9-49C5-BE00-EDD22EFE9F92}" type="sibTrans" cxnId="{C8D93FAD-4DB1-4BA8-B57A-18D73D81BD44}">
      <dgm:prSet/>
      <dgm:spPr/>
      <dgm:t>
        <a:bodyPr/>
        <a:lstStyle/>
        <a:p>
          <a:endParaRPr lang="sk-SK"/>
        </a:p>
      </dgm:t>
    </dgm:pt>
    <dgm:pt modelId="{C9B18683-9437-493F-9D8F-824447F3F7EF}">
      <dgm:prSet/>
      <dgm:spPr/>
      <dgm:t>
        <a:bodyPr/>
        <a:lstStyle/>
        <a:p>
          <a:r>
            <a:rPr lang="sk-SK" dirty="0" smtClean="0"/>
            <a:t>na výstavbu a prevádzku sa nepredpokladajú žiadne dodatočné verejné prostriedky (okrem štandardného financovania z verejného zdravotného poistenia)</a:t>
          </a:r>
          <a:endParaRPr lang="sk-SK" dirty="0"/>
        </a:p>
      </dgm:t>
    </dgm:pt>
    <dgm:pt modelId="{93ADC09E-1DA7-4EA6-A139-E07EDB9B0316}" type="parTrans" cxnId="{A8EC7CDD-6BB7-4E03-9976-CD447079F65A}">
      <dgm:prSet/>
      <dgm:spPr/>
      <dgm:t>
        <a:bodyPr/>
        <a:lstStyle/>
        <a:p>
          <a:endParaRPr lang="sk-SK"/>
        </a:p>
      </dgm:t>
    </dgm:pt>
    <dgm:pt modelId="{CC17D148-9C2E-4108-B77A-BFC1924EB692}" type="sibTrans" cxnId="{A8EC7CDD-6BB7-4E03-9976-CD447079F65A}">
      <dgm:prSet/>
      <dgm:spPr/>
      <dgm:t>
        <a:bodyPr/>
        <a:lstStyle/>
        <a:p>
          <a:endParaRPr lang="sk-SK"/>
        </a:p>
      </dgm:t>
    </dgm:pt>
    <dgm:pt modelId="{6C9D7F8D-EC72-48F9-BD12-770CE069D8A9}">
      <dgm:prSet/>
      <dgm:spPr/>
      <dgm:t>
        <a:bodyPr/>
        <a:lstStyle/>
        <a:p>
          <a:r>
            <a:rPr lang="sk-SK" smtClean="0"/>
            <a:t>projekt nebude vyžadovať žiadnu vládnu záruku alebo garanciu</a:t>
          </a:r>
          <a:endParaRPr lang="sk-SK" dirty="0"/>
        </a:p>
      </dgm:t>
    </dgm:pt>
    <dgm:pt modelId="{DD8CF3A7-28BB-432A-B46C-FDCD7FB7ED97}" type="parTrans" cxnId="{1889A29A-D55D-4FD3-B9EB-99E4D1DB5E7E}">
      <dgm:prSet/>
      <dgm:spPr/>
      <dgm:t>
        <a:bodyPr/>
        <a:lstStyle/>
        <a:p>
          <a:endParaRPr lang="sk-SK"/>
        </a:p>
      </dgm:t>
    </dgm:pt>
    <dgm:pt modelId="{74BC088D-4930-49BE-BD42-94FEF3C91C93}" type="sibTrans" cxnId="{1889A29A-D55D-4FD3-B9EB-99E4D1DB5E7E}">
      <dgm:prSet/>
      <dgm:spPr/>
      <dgm:t>
        <a:bodyPr/>
        <a:lstStyle/>
        <a:p>
          <a:endParaRPr lang="sk-SK"/>
        </a:p>
      </dgm:t>
    </dgm:pt>
    <dgm:pt modelId="{ABABA951-B92E-403F-9F77-019BE745B0C1}" type="pres">
      <dgm:prSet presAssocID="{9E710941-2CB3-4678-8E28-1E96381A1D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30C9F694-26D0-47A3-A2F7-4143CED92AD6}" type="pres">
      <dgm:prSet presAssocID="{2B26D515-41A3-4814-893D-D00CD319089B}" presName="parentText" presStyleLbl="node1" presStyleIdx="0" presStyleCnt="5" custScaleY="66607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A84E35ED-8474-4138-B46A-C9B58BC10EE0}" type="pres">
      <dgm:prSet presAssocID="{D55EA321-D83F-4624-B0BF-C86FFBA54B76}" presName="spacer" presStyleCnt="0"/>
      <dgm:spPr/>
    </dgm:pt>
    <dgm:pt modelId="{2089F3CB-651C-4593-82D0-E8F42713614D}" type="pres">
      <dgm:prSet presAssocID="{4CEBAB5B-5003-408F-AB5A-D605C23DBA5C}" presName="parentText" presStyleLbl="node1" presStyleIdx="1" presStyleCnt="5" custScaleY="53671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81712F8B-AA5A-4F4F-844E-3B638BDA418C}" type="pres">
      <dgm:prSet presAssocID="{DB77EB2E-469F-4DA1-9B9E-87C8CC9A474B}" presName="spacer" presStyleCnt="0"/>
      <dgm:spPr/>
    </dgm:pt>
    <dgm:pt modelId="{C5747CC3-BB0E-458D-9A73-D94BFE5586C6}" type="pres">
      <dgm:prSet presAssocID="{0DA3EBB1-E393-4EB9-86AE-7390D0AE58E1}" presName="parentText" presStyleLbl="node1" presStyleIdx="2" presStyleCnt="5" custScaleY="42293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ABCB3B77-94AF-4C9A-9B4F-584786AA04DC}" type="pres">
      <dgm:prSet presAssocID="{63F6D877-23F9-49C5-BE00-EDD22EFE9F92}" presName="spacer" presStyleCnt="0"/>
      <dgm:spPr/>
    </dgm:pt>
    <dgm:pt modelId="{9FE96379-29D8-42BE-AF92-941A81E5F75E}" type="pres">
      <dgm:prSet presAssocID="{C9B18683-9437-493F-9D8F-824447F3F7EF}" presName="parentText" presStyleLbl="node1" presStyleIdx="3" presStyleCnt="5" custScaleY="64429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283973E6-0838-4705-A230-B5BBDA2EC0FD}" type="pres">
      <dgm:prSet presAssocID="{CC17D148-9C2E-4108-B77A-BFC1924EB692}" presName="spacer" presStyleCnt="0"/>
      <dgm:spPr/>
    </dgm:pt>
    <dgm:pt modelId="{74AD5E85-6F7A-43FA-BC8B-44C8B27D88DB}" type="pres">
      <dgm:prSet presAssocID="{6C9D7F8D-EC72-48F9-BD12-770CE069D8A9}" presName="parentText" presStyleLbl="node1" presStyleIdx="4" presStyleCnt="5" custScaleY="40439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1889A29A-D55D-4FD3-B9EB-99E4D1DB5E7E}" srcId="{9E710941-2CB3-4678-8E28-1E96381A1D18}" destId="{6C9D7F8D-EC72-48F9-BD12-770CE069D8A9}" srcOrd="4" destOrd="0" parTransId="{DD8CF3A7-28BB-432A-B46C-FDCD7FB7ED97}" sibTransId="{74BC088D-4930-49BE-BD42-94FEF3C91C93}"/>
    <dgm:cxn modelId="{C8D93FAD-4DB1-4BA8-B57A-18D73D81BD44}" srcId="{9E710941-2CB3-4678-8E28-1E96381A1D18}" destId="{0DA3EBB1-E393-4EB9-86AE-7390D0AE58E1}" srcOrd="2" destOrd="0" parTransId="{99B7D1AC-E5D2-4D7E-96E4-AF74A5FB32D8}" sibTransId="{63F6D877-23F9-49C5-BE00-EDD22EFE9F92}"/>
    <dgm:cxn modelId="{A044C4AC-7A31-4452-833E-1FED5DBE9E8B}" type="presOf" srcId="{4CEBAB5B-5003-408F-AB5A-D605C23DBA5C}" destId="{2089F3CB-651C-4593-82D0-E8F42713614D}" srcOrd="0" destOrd="0" presId="urn:microsoft.com/office/officeart/2005/8/layout/vList2"/>
    <dgm:cxn modelId="{EFCF1465-E5AC-4FB3-82C3-BD1EA7ABF1A6}" srcId="{9E710941-2CB3-4678-8E28-1E96381A1D18}" destId="{2B26D515-41A3-4814-893D-D00CD319089B}" srcOrd="0" destOrd="0" parTransId="{D3EE41CF-6517-4091-8A69-F05A2DF4A2A9}" sibTransId="{D55EA321-D83F-4624-B0BF-C86FFBA54B76}"/>
    <dgm:cxn modelId="{5CF4CA11-E82D-4F63-BA00-A7F45EB7EE13}" srcId="{9E710941-2CB3-4678-8E28-1E96381A1D18}" destId="{4CEBAB5B-5003-408F-AB5A-D605C23DBA5C}" srcOrd="1" destOrd="0" parTransId="{B399A0E7-AFB4-4D5D-AB17-FFFAB6CCFB00}" sibTransId="{DB77EB2E-469F-4DA1-9B9E-87C8CC9A474B}"/>
    <dgm:cxn modelId="{EE523CB0-9739-4A4D-AFC0-ED1B6E099B5B}" type="presOf" srcId="{2B26D515-41A3-4814-893D-D00CD319089B}" destId="{30C9F694-26D0-47A3-A2F7-4143CED92AD6}" srcOrd="0" destOrd="0" presId="urn:microsoft.com/office/officeart/2005/8/layout/vList2"/>
    <dgm:cxn modelId="{A8EC7CDD-6BB7-4E03-9976-CD447079F65A}" srcId="{9E710941-2CB3-4678-8E28-1E96381A1D18}" destId="{C9B18683-9437-493F-9D8F-824447F3F7EF}" srcOrd="3" destOrd="0" parTransId="{93ADC09E-1DA7-4EA6-A139-E07EDB9B0316}" sibTransId="{CC17D148-9C2E-4108-B77A-BFC1924EB692}"/>
    <dgm:cxn modelId="{28E123CE-440A-4DB0-8E49-1E8E09E535B5}" type="presOf" srcId="{C9B18683-9437-493F-9D8F-824447F3F7EF}" destId="{9FE96379-29D8-42BE-AF92-941A81E5F75E}" srcOrd="0" destOrd="0" presId="urn:microsoft.com/office/officeart/2005/8/layout/vList2"/>
    <dgm:cxn modelId="{038972EC-27DE-4050-9B48-823DD7D4B84E}" type="presOf" srcId="{9E710941-2CB3-4678-8E28-1E96381A1D18}" destId="{ABABA951-B92E-403F-9F77-019BE745B0C1}" srcOrd="0" destOrd="0" presId="urn:microsoft.com/office/officeart/2005/8/layout/vList2"/>
    <dgm:cxn modelId="{0D59F116-0E45-4AEB-BE0B-E34D1094533A}" type="presOf" srcId="{6C9D7F8D-EC72-48F9-BD12-770CE069D8A9}" destId="{74AD5E85-6F7A-43FA-BC8B-44C8B27D88DB}" srcOrd="0" destOrd="0" presId="urn:microsoft.com/office/officeart/2005/8/layout/vList2"/>
    <dgm:cxn modelId="{85F52B28-04A8-4434-9A22-81FD9FEC020B}" type="presOf" srcId="{0DA3EBB1-E393-4EB9-86AE-7390D0AE58E1}" destId="{C5747CC3-BB0E-458D-9A73-D94BFE5586C6}" srcOrd="0" destOrd="0" presId="urn:microsoft.com/office/officeart/2005/8/layout/vList2"/>
    <dgm:cxn modelId="{1988F653-7130-4C7D-9A01-2F93332F0EF8}" type="presParOf" srcId="{ABABA951-B92E-403F-9F77-019BE745B0C1}" destId="{30C9F694-26D0-47A3-A2F7-4143CED92AD6}" srcOrd="0" destOrd="0" presId="urn:microsoft.com/office/officeart/2005/8/layout/vList2"/>
    <dgm:cxn modelId="{3FEFE461-3C5B-4D36-8A81-45475DCD7D75}" type="presParOf" srcId="{ABABA951-B92E-403F-9F77-019BE745B0C1}" destId="{A84E35ED-8474-4138-B46A-C9B58BC10EE0}" srcOrd="1" destOrd="0" presId="urn:microsoft.com/office/officeart/2005/8/layout/vList2"/>
    <dgm:cxn modelId="{8DFDF01B-5E56-411B-B245-99A95930E3FC}" type="presParOf" srcId="{ABABA951-B92E-403F-9F77-019BE745B0C1}" destId="{2089F3CB-651C-4593-82D0-E8F42713614D}" srcOrd="2" destOrd="0" presId="urn:microsoft.com/office/officeart/2005/8/layout/vList2"/>
    <dgm:cxn modelId="{5E2A2359-B73C-4853-B4BB-26EAC5377386}" type="presParOf" srcId="{ABABA951-B92E-403F-9F77-019BE745B0C1}" destId="{81712F8B-AA5A-4F4F-844E-3B638BDA418C}" srcOrd="3" destOrd="0" presId="urn:microsoft.com/office/officeart/2005/8/layout/vList2"/>
    <dgm:cxn modelId="{1E5F6431-047F-4E75-966B-0C5D0641BE40}" type="presParOf" srcId="{ABABA951-B92E-403F-9F77-019BE745B0C1}" destId="{C5747CC3-BB0E-458D-9A73-D94BFE5586C6}" srcOrd="4" destOrd="0" presId="urn:microsoft.com/office/officeart/2005/8/layout/vList2"/>
    <dgm:cxn modelId="{04B3EC34-F696-43E6-A8EB-20D89EB59643}" type="presParOf" srcId="{ABABA951-B92E-403F-9F77-019BE745B0C1}" destId="{ABCB3B77-94AF-4C9A-9B4F-584786AA04DC}" srcOrd="5" destOrd="0" presId="urn:microsoft.com/office/officeart/2005/8/layout/vList2"/>
    <dgm:cxn modelId="{3FD300B1-55F2-4C86-B04C-7E27A558A673}" type="presParOf" srcId="{ABABA951-B92E-403F-9F77-019BE745B0C1}" destId="{9FE96379-29D8-42BE-AF92-941A81E5F75E}" srcOrd="6" destOrd="0" presId="urn:microsoft.com/office/officeart/2005/8/layout/vList2"/>
    <dgm:cxn modelId="{091712E0-389E-4E2A-A8BB-4E8283117B81}" type="presParOf" srcId="{ABABA951-B92E-403F-9F77-019BE745B0C1}" destId="{283973E6-0838-4705-A230-B5BBDA2EC0FD}" srcOrd="7" destOrd="0" presId="urn:microsoft.com/office/officeart/2005/8/layout/vList2"/>
    <dgm:cxn modelId="{02392B68-D509-455C-9305-CF0F40FF2C0B}" type="presParOf" srcId="{ABABA951-B92E-403F-9F77-019BE745B0C1}" destId="{74AD5E85-6F7A-43FA-BC8B-44C8B27D88D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710941-2CB3-4678-8E28-1E96381A1D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2B26D515-41A3-4814-893D-D00CD319089B}">
      <dgm:prSet phldrT="[Text]"/>
      <dgm:spPr/>
      <dgm:t>
        <a:bodyPr/>
        <a:lstStyle/>
        <a:p>
          <a:r>
            <a:rPr lang="sk-SK" smtClean="0"/>
            <a:t>dlhodobá prevádzka novovybudovanej nemocnice spĺňajúca všetky základné definované parametre</a:t>
          </a:r>
          <a:endParaRPr lang="sk-SK" dirty="0"/>
        </a:p>
      </dgm:t>
    </dgm:pt>
    <dgm:pt modelId="{D3EE41CF-6517-4091-8A69-F05A2DF4A2A9}" type="parTrans" cxnId="{EFCF1465-E5AC-4FB3-82C3-BD1EA7ABF1A6}">
      <dgm:prSet/>
      <dgm:spPr/>
      <dgm:t>
        <a:bodyPr/>
        <a:lstStyle/>
        <a:p>
          <a:endParaRPr lang="sk-SK"/>
        </a:p>
      </dgm:t>
    </dgm:pt>
    <dgm:pt modelId="{D55EA321-D83F-4624-B0BF-C86FFBA54B76}" type="sibTrans" cxnId="{EFCF1465-E5AC-4FB3-82C3-BD1EA7ABF1A6}">
      <dgm:prSet/>
      <dgm:spPr/>
      <dgm:t>
        <a:bodyPr/>
        <a:lstStyle/>
        <a:p>
          <a:endParaRPr lang="sk-SK"/>
        </a:p>
      </dgm:t>
    </dgm:pt>
    <dgm:pt modelId="{8252884D-73CC-4902-A918-885C6619B27A}">
      <dgm:prSet/>
      <dgm:spPr/>
      <dgm:t>
        <a:bodyPr/>
        <a:lstStyle/>
        <a:p>
          <a:r>
            <a:rPr lang="sk-SK" dirty="0" smtClean="0"/>
            <a:t>akákoľvek iná možnosť je považované zo strany MZ SR za neúspech</a:t>
          </a:r>
          <a:endParaRPr lang="sk-SK" dirty="0"/>
        </a:p>
      </dgm:t>
    </dgm:pt>
    <dgm:pt modelId="{203360AD-BDAA-4293-8DE9-906CFDBC7730}" type="parTrans" cxnId="{0CA9BC2C-4326-4C15-86A9-BB0CE0AE0D54}">
      <dgm:prSet/>
      <dgm:spPr/>
      <dgm:t>
        <a:bodyPr/>
        <a:lstStyle/>
        <a:p>
          <a:endParaRPr lang="sk-SK"/>
        </a:p>
      </dgm:t>
    </dgm:pt>
    <dgm:pt modelId="{B113B6A2-1AD9-428D-90D3-20D3A446C713}" type="sibTrans" cxnId="{0CA9BC2C-4326-4C15-86A9-BB0CE0AE0D54}">
      <dgm:prSet/>
      <dgm:spPr/>
      <dgm:t>
        <a:bodyPr/>
        <a:lstStyle/>
        <a:p>
          <a:endParaRPr lang="sk-SK"/>
        </a:p>
      </dgm:t>
    </dgm:pt>
    <dgm:pt modelId="{ABABA951-B92E-403F-9F77-019BE745B0C1}" type="pres">
      <dgm:prSet presAssocID="{9E710941-2CB3-4678-8E28-1E96381A1D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30C9F694-26D0-47A3-A2F7-4143CED92AD6}" type="pres">
      <dgm:prSet presAssocID="{2B26D515-41A3-4814-893D-D00CD319089B}" presName="parentText" presStyleLbl="node1" presStyleIdx="0" presStyleCnt="2" custScaleY="44975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A84E35ED-8474-4138-B46A-C9B58BC10EE0}" type="pres">
      <dgm:prSet presAssocID="{D55EA321-D83F-4624-B0BF-C86FFBA54B76}" presName="spacer" presStyleCnt="0"/>
      <dgm:spPr/>
    </dgm:pt>
    <dgm:pt modelId="{40DD9F2D-A766-43FB-AC44-2DFF269743E3}" type="pres">
      <dgm:prSet presAssocID="{8252884D-73CC-4902-A918-885C6619B27A}" presName="parentText" presStyleLbl="node1" presStyleIdx="1" presStyleCnt="2" custScaleY="37106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F5517206-9E1C-4638-A152-FF2B2BB6C095}" type="presOf" srcId="{8252884D-73CC-4902-A918-885C6619B27A}" destId="{40DD9F2D-A766-43FB-AC44-2DFF269743E3}" srcOrd="0" destOrd="0" presId="urn:microsoft.com/office/officeart/2005/8/layout/vList2"/>
    <dgm:cxn modelId="{EFCF1465-E5AC-4FB3-82C3-BD1EA7ABF1A6}" srcId="{9E710941-2CB3-4678-8E28-1E96381A1D18}" destId="{2B26D515-41A3-4814-893D-D00CD319089B}" srcOrd="0" destOrd="0" parTransId="{D3EE41CF-6517-4091-8A69-F05A2DF4A2A9}" sibTransId="{D55EA321-D83F-4624-B0BF-C86FFBA54B76}"/>
    <dgm:cxn modelId="{8C4724FF-F170-4BF2-AD24-2A9712448B80}" type="presOf" srcId="{2B26D515-41A3-4814-893D-D00CD319089B}" destId="{30C9F694-26D0-47A3-A2F7-4143CED92AD6}" srcOrd="0" destOrd="0" presId="urn:microsoft.com/office/officeart/2005/8/layout/vList2"/>
    <dgm:cxn modelId="{010BF6A5-603D-4BF8-8F6F-4E6691A7C746}" type="presOf" srcId="{9E710941-2CB3-4678-8E28-1E96381A1D18}" destId="{ABABA951-B92E-403F-9F77-019BE745B0C1}" srcOrd="0" destOrd="0" presId="urn:microsoft.com/office/officeart/2005/8/layout/vList2"/>
    <dgm:cxn modelId="{0CA9BC2C-4326-4C15-86A9-BB0CE0AE0D54}" srcId="{9E710941-2CB3-4678-8E28-1E96381A1D18}" destId="{8252884D-73CC-4902-A918-885C6619B27A}" srcOrd="1" destOrd="0" parTransId="{203360AD-BDAA-4293-8DE9-906CFDBC7730}" sibTransId="{B113B6A2-1AD9-428D-90D3-20D3A446C713}"/>
    <dgm:cxn modelId="{17B7CF3C-C99C-4109-AD6F-9813EAF23250}" type="presParOf" srcId="{ABABA951-B92E-403F-9F77-019BE745B0C1}" destId="{30C9F694-26D0-47A3-A2F7-4143CED92AD6}" srcOrd="0" destOrd="0" presId="urn:microsoft.com/office/officeart/2005/8/layout/vList2"/>
    <dgm:cxn modelId="{593A5295-1C95-468A-B055-24E2F1555781}" type="presParOf" srcId="{ABABA951-B92E-403F-9F77-019BE745B0C1}" destId="{A84E35ED-8474-4138-B46A-C9B58BC10EE0}" srcOrd="1" destOrd="0" presId="urn:microsoft.com/office/officeart/2005/8/layout/vList2"/>
    <dgm:cxn modelId="{67E0A23C-8773-48F5-B4A0-689039567982}" type="presParOf" srcId="{ABABA951-B92E-403F-9F77-019BE745B0C1}" destId="{40DD9F2D-A766-43FB-AC44-2DFF269743E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710941-2CB3-4678-8E28-1E96381A1D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2B26D515-41A3-4814-893D-D00CD319089B}">
      <dgm:prSet phldrT="[Text]"/>
      <dgm:spPr/>
      <dgm:t>
        <a:bodyPr/>
        <a:lstStyle/>
        <a:p>
          <a:r>
            <a:rPr lang="sk-SK" dirty="0" smtClean="0"/>
            <a:t>využitie inovácií na implementáciu zmien v prevádzke a riadení nemocníc</a:t>
          </a:r>
          <a:endParaRPr lang="sk-SK" dirty="0"/>
        </a:p>
      </dgm:t>
    </dgm:pt>
    <dgm:pt modelId="{D3EE41CF-6517-4091-8A69-F05A2DF4A2A9}" type="parTrans" cxnId="{EFCF1465-E5AC-4FB3-82C3-BD1EA7ABF1A6}">
      <dgm:prSet/>
      <dgm:spPr/>
      <dgm:t>
        <a:bodyPr/>
        <a:lstStyle/>
        <a:p>
          <a:endParaRPr lang="sk-SK"/>
        </a:p>
      </dgm:t>
    </dgm:pt>
    <dgm:pt modelId="{D55EA321-D83F-4624-B0BF-C86FFBA54B76}" type="sibTrans" cxnId="{EFCF1465-E5AC-4FB3-82C3-BD1EA7ABF1A6}">
      <dgm:prSet/>
      <dgm:spPr/>
      <dgm:t>
        <a:bodyPr/>
        <a:lstStyle/>
        <a:p>
          <a:endParaRPr lang="sk-SK"/>
        </a:p>
      </dgm:t>
    </dgm:pt>
    <dgm:pt modelId="{63F96805-4B76-4775-8D4C-B38550000B86}">
      <dgm:prSet/>
      <dgm:spPr/>
      <dgm:t>
        <a:bodyPr/>
        <a:lstStyle/>
        <a:p>
          <a:r>
            <a:rPr lang="sk-SK" smtClean="0"/>
            <a:t>rozvoj výskumných a vedeckých kapacít</a:t>
          </a:r>
          <a:endParaRPr lang="sk-SK" dirty="0"/>
        </a:p>
      </dgm:t>
    </dgm:pt>
    <dgm:pt modelId="{C2686294-5074-40D3-8F8B-515D5C2E24E7}" type="parTrans" cxnId="{B33EC6C7-7775-4304-97B0-13EFC6F1FFD6}">
      <dgm:prSet/>
      <dgm:spPr/>
      <dgm:t>
        <a:bodyPr/>
        <a:lstStyle/>
        <a:p>
          <a:endParaRPr lang="sk-SK"/>
        </a:p>
      </dgm:t>
    </dgm:pt>
    <dgm:pt modelId="{108D2F35-E07C-4C55-82BE-71022B1A6859}" type="sibTrans" cxnId="{B33EC6C7-7775-4304-97B0-13EFC6F1FFD6}">
      <dgm:prSet/>
      <dgm:spPr/>
      <dgm:t>
        <a:bodyPr/>
        <a:lstStyle/>
        <a:p>
          <a:endParaRPr lang="sk-SK"/>
        </a:p>
      </dgm:t>
    </dgm:pt>
    <dgm:pt modelId="{ABABA951-B92E-403F-9F77-019BE745B0C1}" type="pres">
      <dgm:prSet presAssocID="{9E710941-2CB3-4678-8E28-1E96381A1D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30C9F694-26D0-47A3-A2F7-4143CED92AD6}" type="pres">
      <dgm:prSet presAssocID="{2B26D515-41A3-4814-893D-D00CD319089B}" presName="parentText" presStyleLbl="node1" presStyleIdx="0" presStyleCnt="2" custScaleY="44975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A84E35ED-8474-4138-B46A-C9B58BC10EE0}" type="pres">
      <dgm:prSet presAssocID="{D55EA321-D83F-4624-B0BF-C86FFBA54B76}" presName="spacer" presStyleCnt="0"/>
      <dgm:spPr/>
    </dgm:pt>
    <dgm:pt modelId="{F6776D98-C716-4539-BD62-E4C7F26F5DD9}" type="pres">
      <dgm:prSet presAssocID="{63F96805-4B76-4775-8D4C-B38550000B86}" presName="parentText" presStyleLbl="node1" presStyleIdx="1" presStyleCnt="2" custScaleY="37118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EFCF1465-E5AC-4FB3-82C3-BD1EA7ABF1A6}" srcId="{9E710941-2CB3-4678-8E28-1E96381A1D18}" destId="{2B26D515-41A3-4814-893D-D00CD319089B}" srcOrd="0" destOrd="0" parTransId="{D3EE41CF-6517-4091-8A69-F05A2DF4A2A9}" sibTransId="{D55EA321-D83F-4624-B0BF-C86FFBA54B76}"/>
    <dgm:cxn modelId="{13380B67-4D1A-4E7E-A6F3-C123DD5EB818}" type="presOf" srcId="{9E710941-2CB3-4678-8E28-1E96381A1D18}" destId="{ABABA951-B92E-403F-9F77-019BE745B0C1}" srcOrd="0" destOrd="0" presId="urn:microsoft.com/office/officeart/2005/8/layout/vList2"/>
    <dgm:cxn modelId="{9337129F-1540-4F13-B077-1BEF47C66A39}" type="presOf" srcId="{63F96805-4B76-4775-8D4C-B38550000B86}" destId="{F6776D98-C716-4539-BD62-E4C7F26F5DD9}" srcOrd="0" destOrd="0" presId="urn:microsoft.com/office/officeart/2005/8/layout/vList2"/>
    <dgm:cxn modelId="{703AFEEF-2BE7-4928-B2C2-4F396AE85B15}" type="presOf" srcId="{2B26D515-41A3-4814-893D-D00CD319089B}" destId="{30C9F694-26D0-47A3-A2F7-4143CED92AD6}" srcOrd="0" destOrd="0" presId="urn:microsoft.com/office/officeart/2005/8/layout/vList2"/>
    <dgm:cxn modelId="{B33EC6C7-7775-4304-97B0-13EFC6F1FFD6}" srcId="{9E710941-2CB3-4678-8E28-1E96381A1D18}" destId="{63F96805-4B76-4775-8D4C-B38550000B86}" srcOrd="1" destOrd="0" parTransId="{C2686294-5074-40D3-8F8B-515D5C2E24E7}" sibTransId="{108D2F35-E07C-4C55-82BE-71022B1A6859}"/>
    <dgm:cxn modelId="{B15B4A4C-2D8E-48B8-B5D6-8EF36982B68F}" type="presParOf" srcId="{ABABA951-B92E-403F-9F77-019BE745B0C1}" destId="{30C9F694-26D0-47A3-A2F7-4143CED92AD6}" srcOrd="0" destOrd="0" presId="urn:microsoft.com/office/officeart/2005/8/layout/vList2"/>
    <dgm:cxn modelId="{3163315F-243E-4B5F-B7A0-C0EB521B83C2}" type="presParOf" srcId="{ABABA951-B92E-403F-9F77-019BE745B0C1}" destId="{A84E35ED-8474-4138-B46A-C9B58BC10EE0}" srcOrd="1" destOrd="0" presId="urn:microsoft.com/office/officeart/2005/8/layout/vList2"/>
    <dgm:cxn modelId="{36042A8B-EE05-44CB-8A47-8D04432BCE36}" type="presParOf" srcId="{ABABA951-B92E-403F-9F77-019BE745B0C1}" destId="{F6776D98-C716-4539-BD62-E4C7F26F5DD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9F694-26D0-47A3-A2F7-4143CED92AD6}">
      <dsp:nvSpPr>
        <dsp:cNvPr id="0" name=""/>
        <dsp:cNvSpPr/>
      </dsp:nvSpPr>
      <dsp:spPr>
        <a:xfrm>
          <a:off x="0" y="391284"/>
          <a:ext cx="8349587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kern="1200" smtClean="0"/>
            <a:t>na zabezpečenie pravidelnej obnovy akútnych lôžok na Slovensku je potrebná pravidelná ročná investícia vo výške</a:t>
          </a:r>
          <a:r>
            <a:rPr lang="en-US" sz="2400" kern="1200" smtClean="0"/>
            <a:t> 112,6 mil. EUR</a:t>
          </a:r>
          <a:endParaRPr lang="sk-SK" sz="2400" kern="1200"/>
        </a:p>
      </dsp:txBody>
      <dsp:txXfrm>
        <a:off x="46606" y="437890"/>
        <a:ext cx="8256375" cy="861507"/>
      </dsp:txXfrm>
    </dsp:sp>
    <dsp:sp modelId="{C684FB87-E9C3-42E9-B6EE-20F46DB30B4E}">
      <dsp:nvSpPr>
        <dsp:cNvPr id="0" name=""/>
        <dsp:cNvSpPr/>
      </dsp:nvSpPr>
      <dsp:spPr>
        <a:xfrm>
          <a:off x="0" y="1415124"/>
          <a:ext cx="8349587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kern="1200" smtClean="0"/>
            <a:t>priemerné ročné </a:t>
          </a:r>
          <a:r>
            <a:rPr lang="en-US" sz="2400" kern="1200" smtClean="0"/>
            <a:t>invest</a:t>
          </a:r>
          <a:r>
            <a:rPr lang="sk-SK" sz="2400" kern="1200" smtClean="0"/>
            <a:t>ície zo štátneho rozpočtu za posledné 3 roky boli na úrovni 5 mil. EUR</a:t>
          </a:r>
          <a:endParaRPr lang="sk-SK" sz="2400" kern="1200" dirty="0" smtClean="0"/>
        </a:p>
      </dsp:txBody>
      <dsp:txXfrm>
        <a:off x="46606" y="1461730"/>
        <a:ext cx="8256375" cy="861507"/>
      </dsp:txXfrm>
    </dsp:sp>
    <dsp:sp modelId="{D521C4BE-9A0F-4CB9-84C8-6D715ECF817C}">
      <dsp:nvSpPr>
        <dsp:cNvPr id="0" name=""/>
        <dsp:cNvSpPr/>
      </dsp:nvSpPr>
      <dsp:spPr>
        <a:xfrm>
          <a:off x="0" y="2438964"/>
          <a:ext cx="8349587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kern="1200" smtClean="0"/>
            <a:t>štrukturálne fondy EÚ prispeli priemerne 43 mil. EUR (boli určené aj pre iné segmenty ako lôžkovú starostlivosť)</a:t>
          </a:r>
          <a:endParaRPr lang="sk-SK" sz="2400" kern="1200" dirty="0" smtClean="0"/>
        </a:p>
      </dsp:txBody>
      <dsp:txXfrm>
        <a:off x="46606" y="2485570"/>
        <a:ext cx="8256375" cy="861507"/>
      </dsp:txXfrm>
    </dsp:sp>
    <dsp:sp modelId="{A5CCAC78-B808-46BC-8FA1-75DFD29AF2BD}">
      <dsp:nvSpPr>
        <dsp:cNvPr id="0" name=""/>
        <dsp:cNvSpPr/>
      </dsp:nvSpPr>
      <dsp:spPr>
        <a:xfrm>
          <a:off x="0" y="3462804"/>
          <a:ext cx="8349587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kern="1200" smtClean="0"/>
            <a:t>súčasná  makroekonomická situácia neumožňuje alokovať dodatočné investičné zdroje</a:t>
          </a:r>
          <a:endParaRPr lang="sk-SK" sz="2400" kern="1200" dirty="0" smtClean="0"/>
        </a:p>
      </dsp:txBody>
      <dsp:txXfrm>
        <a:off x="46606" y="3509410"/>
        <a:ext cx="8256375" cy="861507"/>
      </dsp:txXfrm>
    </dsp:sp>
    <dsp:sp modelId="{BE345264-419D-4D1D-BFC0-A0E1C1C9DCC5}">
      <dsp:nvSpPr>
        <dsp:cNvPr id="0" name=""/>
        <dsp:cNvSpPr/>
      </dsp:nvSpPr>
      <dsp:spPr>
        <a:xfrm>
          <a:off x="0" y="4486644"/>
          <a:ext cx="8349587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kern="1200" smtClean="0"/>
            <a:t>dôsledok je nárast viditeľného aj skrytého dlhu investičného dlhu</a:t>
          </a:r>
          <a:endParaRPr lang="sk-SK" sz="2400" kern="1200" dirty="0" smtClean="0"/>
        </a:p>
      </dsp:txBody>
      <dsp:txXfrm>
        <a:off x="46606" y="4533250"/>
        <a:ext cx="8256375" cy="8615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9F694-26D0-47A3-A2F7-4143CED92AD6}">
      <dsp:nvSpPr>
        <dsp:cNvPr id="0" name=""/>
        <dsp:cNvSpPr/>
      </dsp:nvSpPr>
      <dsp:spPr>
        <a:xfrm>
          <a:off x="0" y="360041"/>
          <a:ext cx="8349587" cy="178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500" kern="1200" smtClean="0"/>
            <a:t>nemocnice dosahujú v porovnaní s inými krajinami pomerne nízku úroveň produktivity, ktorú už výrazne nie je možné zvyšovať pri súčasnom logistickom usporiadaní nemocníc, preto sú potrebné investície do výstavby nových nemocníc</a:t>
          </a:r>
          <a:endParaRPr lang="sk-SK" sz="2500" kern="1200" dirty="0"/>
        </a:p>
      </dsp:txBody>
      <dsp:txXfrm>
        <a:off x="87100" y="447141"/>
        <a:ext cx="8175387" cy="1610050"/>
      </dsp:txXfrm>
    </dsp:sp>
    <dsp:sp modelId="{B4C707F2-E797-4E7A-A114-0E3A16833208}">
      <dsp:nvSpPr>
        <dsp:cNvPr id="0" name=""/>
        <dsp:cNvSpPr/>
      </dsp:nvSpPr>
      <dsp:spPr>
        <a:xfrm>
          <a:off x="0" y="2216291"/>
          <a:ext cx="8349587" cy="178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500" kern="1200" smtClean="0"/>
            <a:t>MZ má záujem o prioritné investície do koncových nemocničných zariadení, pilotný projekt v Bratislave</a:t>
          </a:r>
          <a:endParaRPr lang="sk-SK" sz="2500" kern="1200" dirty="0"/>
        </a:p>
      </dsp:txBody>
      <dsp:txXfrm>
        <a:off x="87100" y="2303391"/>
        <a:ext cx="8175387" cy="1610050"/>
      </dsp:txXfrm>
    </dsp:sp>
    <dsp:sp modelId="{3A7F6D7A-9927-4883-BB9D-F94C9B883F2F}">
      <dsp:nvSpPr>
        <dsp:cNvPr id="0" name=""/>
        <dsp:cNvSpPr/>
      </dsp:nvSpPr>
      <dsp:spPr>
        <a:xfrm>
          <a:off x="0" y="4072541"/>
          <a:ext cx="8349587" cy="1400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500" kern="1200" smtClean="0"/>
            <a:t>v regióne Bratislava nie je možné čerpať štrukturálne fondy EÚ na výstavbu nemocnice</a:t>
          </a:r>
          <a:endParaRPr lang="sk-SK" sz="2500" kern="1200" dirty="0" smtClean="0"/>
        </a:p>
      </dsp:txBody>
      <dsp:txXfrm>
        <a:off x="68346" y="4140887"/>
        <a:ext cx="8212895" cy="12633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9F694-26D0-47A3-A2F7-4143CED92AD6}">
      <dsp:nvSpPr>
        <dsp:cNvPr id="0" name=""/>
        <dsp:cNvSpPr/>
      </dsp:nvSpPr>
      <dsp:spPr>
        <a:xfrm>
          <a:off x="0" y="835221"/>
          <a:ext cx="8349587" cy="9708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smtClean="0"/>
            <a:t>predpokladaný počet lôžok – 775</a:t>
          </a:r>
          <a:endParaRPr lang="sk-SK" sz="2700" kern="1200" dirty="0"/>
        </a:p>
      </dsp:txBody>
      <dsp:txXfrm>
        <a:off x="47392" y="882613"/>
        <a:ext cx="8254803" cy="876040"/>
      </dsp:txXfrm>
    </dsp:sp>
    <dsp:sp modelId="{DE2A6A56-3A07-4060-BB22-30264B2B9A3C}">
      <dsp:nvSpPr>
        <dsp:cNvPr id="0" name=""/>
        <dsp:cNvSpPr/>
      </dsp:nvSpPr>
      <dsp:spPr>
        <a:xfrm>
          <a:off x="0" y="1927005"/>
          <a:ext cx="8349587" cy="10477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smtClean="0"/>
            <a:t>predpokladaná investícia – 250 mil. EUR</a:t>
          </a:r>
        </a:p>
      </dsp:txBody>
      <dsp:txXfrm>
        <a:off x="51149" y="1978154"/>
        <a:ext cx="8247289" cy="945492"/>
      </dsp:txXfrm>
    </dsp:sp>
    <dsp:sp modelId="{FDE6408A-EFE7-4EEC-B0EB-4A1779202A21}">
      <dsp:nvSpPr>
        <dsp:cNvPr id="0" name=""/>
        <dsp:cNvSpPr/>
      </dsp:nvSpPr>
      <dsp:spPr>
        <a:xfrm>
          <a:off x="0" y="3095756"/>
          <a:ext cx="8349587" cy="10807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smtClean="0"/>
            <a:t>umiestnenie v areáli Nemocnice sv. Michala na Ceste na Červený most 1</a:t>
          </a:r>
          <a:endParaRPr lang="sk-SK" sz="2700" kern="1200" dirty="0" smtClean="0"/>
        </a:p>
      </dsp:txBody>
      <dsp:txXfrm>
        <a:off x="52756" y="3148512"/>
        <a:ext cx="8244075" cy="975197"/>
      </dsp:txXfrm>
    </dsp:sp>
    <dsp:sp modelId="{F5D795B0-A4BD-478A-9ACA-5F12F7781627}">
      <dsp:nvSpPr>
        <dsp:cNvPr id="0" name=""/>
        <dsp:cNvSpPr/>
      </dsp:nvSpPr>
      <dsp:spPr>
        <a:xfrm>
          <a:off x="0" y="4297425"/>
          <a:ext cx="8349587" cy="700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smtClean="0"/>
            <a:t>fyzické prepojenie s areálom SAV na Patrónke</a:t>
          </a:r>
          <a:endParaRPr lang="sk-SK" sz="2700" kern="1200" dirty="0" smtClean="0"/>
        </a:p>
      </dsp:txBody>
      <dsp:txXfrm>
        <a:off x="34171" y="4331596"/>
        <a:ext cx="8281245" cy="6316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9F694-26D0-47A3-A2F7-4143CED92AD6}">
      <dsp:nvSpPr>
        <dsp:cNvPr id="0" name=""/>
        <dsp:cNvSpPr/>
      </dsp:nvSpPr>
      <dsp:spPr>
        <a:xfrm>
          <a:off x="0" y="367974"/>
          <a:ext cx="8349587" cy="2497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500" kern="1200" dirty="0" smtClean="0"/>
            <a:t>aktuálna ekonomická situácia a jej prognóza do budúcna nedáva realistickú možnosť financovania projektu zo štátneho rozpočtu alebo štátnych finančných aktív</a:t>
          </a:r>
          <a:endParaRPr lang="sk-SK" sz="3500" kern="1200" dirty="0"/>
        </a:p>
      </dsp:txBody>
      <dsp:txXfrm>
        <a:off x="121940" y="489914"/>
        <a:ext cx="8105707" cy="2254070"/>
      </dsp:txXfrm>
    </dsp:sp>
    <dsp:sp modelId="{5B6A241D-164F-4294-BB4D-BF13A4CC2838}">
      <dsp:nvSpPr>
        <dsp:cNvPr id="0" name=""/>
        <dsp:cNvSpPr/>
      </dsp:nvSpPr>
      <dsp:spPr>
        <a:xfrm>
          <a:off x="0" y="2966724"/>
          <a:ext cx="8349587" cy="2497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500" kern="1200" smtClean="0"/>
            <a:t>MZ sa prikláňa k možnosti verejno-súkromného partnerstva, ktorá bude analyzovaná v štúdii uskutočniteľnosti spolu s Public Sector Comparatorom</a:t>
          </a:r>
          <a:endParaRPr lang="sk-SK" sz="3500" kern="1200" dirty="0"/>
        </a:p>
      </dsp:txBody>
      <dsp:txXfrm>
        <a:off x="121940" y="3088664"/>
        <a:ext cx="8105707" cy="22540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9F694-26D0-47A3-A2F7-4143CED92AD6}">
      <dsp:nvSpPr>
        <dsp:cNvPr id="0" name=""/>
        <dsp:cNvSpPr/>
      </dsp:nvSpPr>
      <dsp:spPr>
        <a:xfrm>
          <a:off x="0" y="579981"/>
          <a:ext cx="8349587" cy="1080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dirty="0" smtClean="0"/>
            <a:t>súčasťou musia byť funkcie poskytovania zdravotnej starostlivosti, vzdelávania a výskumu</a:t>
          </a:r>
          <a:endParaRPr lang="sk-SK" sz="1800" kern="1200" dirty="0"/>
        </a:p>
      </dsp:txBody>
      <dsp:txXfrm>
        <a:off x="52748" y="632729"/>
        <a:ext cx="8244091" cy="975054"/>
      </dsp:txXfrm>
    </dsp:sp>
    <dsp:sp modelId="{2089F3CB-651C-4593-82D0-E8F42713614D}">
      <dsp:nvSpPr>
        <dsp:cNvPr id="0" name=""/>
        <dsp:cNvSpPr/>
      </dsp:nvSpPr>
      <dsp:spPr>
        <a:xfrm>
          <a:off x="0" y="1744052"/>
          <a:ext cx="8349587" cy="8706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dirty="0" smtClean="0"/>
            <a:t>projektom musí byť zabezpečená udržateľná produktivita, flexibilita a kvalita služieb zdravotnej starostlivosti</a:t>
          </a:r>
          <a:endParaRPr lang="sk-SK" sz="1800" kern="1200" dirty="0"/>
        </a:p>
      </dsp:txBody>
      <dsp:txXfrm>
        <a:off x="42504" y="1786556"/>
        <a:ext cx="8264579" cy="785684"/>
      </dsp:txXfrm>
    </dsp:sp>
    <dsp:sp modelId="{C5747CC3-BB0E-458D-9A73-D94BFE5586C6}">
      <dsp:nvSpPr>
        <dsp:cNvPr id="0" name=""/>
        <dsp:cNvSpPr/>
      </dsp:nvSpPr>
      <dsp:spPr>
        <a:xfrm>
          <a:off x="0" y="2698265"/>
          <a:ext cx="8349587" cy="686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dirty="0" smtClean="0"/>
            <a:t>projekt musí preukázať vyššiu efektivitu a kvalitu poskytovanej zdravotnej starostlivosti</a:t>
          </a:r>
          <a:endParaRPr lang="sk-SK" sz="1800" kern="1200" dirty="0"/>
        </a:p>
      </dsp:txBody>
      <dsp:txXfrm>
        <a:off x="33493" y="2731758"/>
        <a:ext cx="8282601" cy="619124"/>
      </dsp:txXfrm>
    </dsp:sp>
    <dsp:sp modelId="{9FE96379-29D8-42BE-AF92-941A81E5F75E}">
      <dsp:nvSpPr>
        <dsp:cNvPr id="0" name=""/>
        <dsp:cNvSpPr/>
      </dsp:nvSpPr>
      <dsp:spPr>
        <a:xfrm>
          <a:off x="0" y="3467895"/>
          <a:ext cx="8349587" cy="10452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dirty="0" smtClean="0"/>
            <a:t>na výstavbu a prevádzku sa nepredpokladajú žiadne dodatočné verejné prostriedky (okrem štandardného financovania z verejného zdravotného poistenia)</a:t>
          </a:r>
          <a:endParaRPr lang="sk-SK" sz="1800" kern="1200" dirty="0"/>
        </a:p>
      </dsp:txBody>
      <dsp:txXfrm>
        <a:off x="51023" y="3518918"/>
        <a:ext cx="8247541" cy="943171"/>
      </dsp:txXfrm>
    </dsp:sp>
    <dsp:sp modelId="{74AD5E85-6F7A-43FA-BC8B-44C8B27D88DB}">
      <dsp:nvSpPr>
        <dsp:cNvPr id="0" name=""/>
        <dsp:cNvSpPr/>
      </dsp:nvSpPr>
      <dsp:spPr>
        <a:xfrm>
          <a:off x="0" y="4596633"/>
          <a:ext cx="8349587" cy="6560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smtClean="0"/>
            <a:t>projekt nebude vyžadovať žiadnu vládnu záruku alebo garanciu</a:t>
          </a:r>
          <a:endParaRPr lang="sk-SK" sz="1800" kern="1200" dirty="0"/>
        </a:p>
      </dsp:txBody>
      <dsp:txXfrm>
        <a:off x="32025" y="4628658"/>
        <a:ext cx="8285537" cy="5919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9F694-26D0-47A3-A2F7-4143CED92AD6}">
      <dsp:nvSpPr>
        <dsp:cNvPr id="0" name=""/>
        <dsp:cNvSpPr/>
      </dsp:nvSpPr>
      <dsp:spPr>
        <a:xfrm>
          <a:off x="0" y="10969"/>
          <a:ext cx="8349587" cy="2453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900" kern="1200" smtClean="0"/>
            <a:t>dlhodobá prevádzka novovybudovanej nemocnice spĺňajúca všetky základné definované parametre</a:t>
          </a:r>
          <a:endParaRPr lang="sk-SK" sz="3900" kern="1200" dirty="0"/>
        </a:p>
      </dsp:txBody>
      <dsp:txXfrm>
        <a:off x="119754" y="130723"/>
        <a:ext cx="8110079" cy="2213671"/>
      </dsp:txXfrm>
    </dsp:sp>
    <dsp:sp modelId="{40DD9F2D-A766-43FB-AC44-2DFF269743E3}">
      <dsp:nvSpPr>
        <dsp:cNvPr id="0" name=""/>
        <dsp:cNvSpPr/>
      </dsp:nvSpPr>
      <dsp:spPr>
        <a:xfrm>
          <a:off x="0" y="2645588"/>
          <a:ext cx="8349587" cy="20239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900" kern="1200" dirty="0" smtClean="0"/>
            <a:t>akákoľvek iná možnosť je považované zo strany MZ SR za neúspech</a:t>
          </a:r>
          <a:endParaRPr lang="sk-SK" sz="3900" kern="1200" dirty="0"/>
        </a:p>
      </dsp:txBody>
      <dsp:txXfrm>
        <a:off x="98802" y="2744390"/>
        <a:ext cx="8151983" cy="18263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9F694-26D0-47A3-A2F7-4143CED92AD6}">
      <dsp:nvSpPr>
        <dsp:cNvPr id="0" name=""/>
        <dsp:cNvSpPr/>
      </dsp:nvSpPr>
      <dsp:spPr>
        <a:xfrm>
          <a:off x="0" y="373227"/>
          <a:ext cx="8349587" cy="20543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4000" kern="1200" dirty="0" smtClean="0"/>
            <a:t>využitie inovácií na implementáciu zmien v prevádzke a riadení nemocníc</a:t>
          </a:r>
          <a:endParaRPr lang="sk-SK" sz="4000" kern="1200" dirty="0"/>
        </a:p>
      </dsp:txBody>
      <dsp:txXfrm>
        <a:off x="100283" y="473510"/>
        <a:ext cx="8149021" cy="1853748"/>
      </dsp:txXfrm>
    </dsp:sp>
    <dsp:sp modelId="{F6776D98-C716-4539-BD62-E4C7F26F5DD9}">
      <dsp:nvSpPr>
        <dsp:cNvPr id="0" name=""/>
        <dsp:cNvSpPr/>
      </dsp:nvSpPr>
      <dsp:spPr>
        <a:xfrm>
          <a:off x="0" y="2611861"/>
          <a:ext cx="8349587" cy="16954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4000" kern="1200" smtClean="0"/>
            <a:t>rozvoj výskumných a vedeckých kapacít</a:t>
          </a:r>
          <a:endParaRPr lang="sk-SK" sz="4000" kern="1200" dirty="0"/>
        </a:p>
      </dsp:txBody>
      <dsp:txXfrm>
        <a:off x="82764" y="2694625"/>
        <a:ext cx="8184059" cy="15299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7F9713B9-4BAC-43FC-8B15-6193C19E4916}" type="datetimeFigureOut">
              <a:rPr lang="sk-SK" smtClean="0"/>
              <a:t>6.3.2014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1EF8DCAA-6A42-464A-BA95-31159FA95C1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50997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DCAA-6A42-464A-BA95-31159FA95C12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649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5479B-FE4B-4113-ABEE-958998A0F586}" type="datetime1">
              <a:rPr lang="sk-SK" smtClean="0"/>
              <a:t>6.3.2014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C082-916F-429D-8D6F-93AD304A9282}" type="datetime1">
              <a:rPr lang="sk-SK" smtClean="0"/>
              <a:t>6.3.2014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94A1-0796-48B2-8EAF-441182E0066D}" type="datetime1">
              <a:rPr lang="sk-SK" smtClean="0"/>
              <a:t>6.3.2014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C06BF-EBAF-4788-AE1D-B8A038B5971C}" type="datetime1">
              <a:rPr lang="sk-SK" smtClean="0"/>
              <a:t>6.3.2014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0CB42-2B01-4D9F-93E1-F901F4DA07E7}" type="datetime1">
              <a:rPr lang="sk-SK" smtClean="0"/>
              <a:t>6.3.2014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CE96-EC68-4818-93EE-48289DB4DF7F}" type="datetime1">
              <a:rPr lang="sk-SK" smtClean="0"/>
              <a:t>6.3.2014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372FC-1B6F-42F2-BDF1-E62AD1A042D6}" type="datetime1">
              <a:rPr lang="sk-SK" smtClean="0"/>
              <a:t>6.3.2014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FAD55-F91A-4FB0-9638-66C3FCACD3DD}" type="datetime1">
              <a:rPr lang="sk-SK" smtClean="0"/>
              <a:t>6.3.2014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340E-D964-4D2D-9820-0FB4926F66F1}" type="datetime1">
              <a:rPr lang="sk-SK" smtClean="0"/>
              <a:t>6.3.2014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3540E-1127-457E-A530-1D67EA2AC552}" type="datetime1">
              <a:rPr lang="sk-SK" smtClean="0"/>
              <a:t>6.3.2014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2662-57E4-4518-B37D-9CB81374552A}" type="datetime1">
              <a:rPr lang="sk-SK" smtClean="0"/>
              <a:t>6.3.2014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CE3FDE9-5330-4611-A25B-10DBA5BB75D4}" type="datetime1">
              <a:rPr lang="sk-SK" smtClean="0"/>
              <a:t>6.3.2014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sk-SK" smtClean="0"/>
              <a:t>Ministerstvo zdravotníctva SR, www.health.gov.sk, 6. marec 2014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E59B887-AD4F-42E2-8302-7C402CDD3F7E}" type="slidenum">
              <a:rPr lang="sk-SK" smtClean="0"/>
              <a:t>‹#›</a:t>
            </a:fld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4.png"/><Relationship Id="rId9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4.png"/><Relationship Id="rId9" Type="http://schemas.microsoft.com/office/2007/relationships/diagramDrawing" Target="../diagrams/drawing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4.png"/><Relationship Id="rId9" Type="http://schemas.microsoft.com/office/2007/relationships/diagramDrawing" Target="../diagrams/drawing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4.png"/><Relationship Id="rId9" Type="http://schemas.microsoft.com/office/2007/relationships/diagramDrawing" Target="../diagrams/drawing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4.png"/><Relationship Id="rId9" Type="http://schemas.microsoft.com/office/2007/relationships/diagramDrawing" Target="../diagrams/drawin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19672" y="620688"/>
            <a:ext cx="5974432" cy="2016224"/>
          </a:xfrm>
        </p:spPr>
        <p:txBody>
          <a:bodyPr>
            <a:normAutofit/>
          </a:bodyPr>
          <a:lstStyle/>
          <a:p>
            <a:endParaRPr lang="sk-SK" sz="20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r>
              <a:rPr lang="sk-SK" sz="1600" dirty="0" smtClean="0"/>
              <a:t>Ministerka zdravotníctva SR Zuzana Zvolenská</a:t>
            </a:r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6792" y="29840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BlokTextu 4"/>
          <p:cNvSpPr txBox="1"/>
          <p:nvPr/>
        </p:nvSpPr>
        <p:spPr>
          <a:xfrm>
            <a:off x="418515" y="29840"/>
            <a:ext cx="792088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/>
          </a:p>
          <a:p>
            <a:endParaRPr lang="sk-SK" sz="48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k-SK" sz="4400" dirty="0" smtClean="0">
                <a:solidFill>
                  <a:schemeClr val="tx2">
                    <a:lumMod val="75000"/>
                  </a:schemeClr>
                </a:solidFill>
              </a:rPr>
              <a:t>NEMOCNICE NOVEJ GENERÁCIE</a:t>
            </a:r>
            <a:endParaRPr lang="sk-SK"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-4132" y="6015465"/>
            <a:ext cx="583800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 smtClean="0"/>
          </a:p>
          <a:p>
            <a:endParaRPr lang="sk-SK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sk-SK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Ivan Poprocký, riaditeľ IZP MZ SR, 6. marec 2014, </a:t>
            </a:r>
            <a:r>
              <a:rPr lang="sk-SK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www.heatlh.gov.sk</a:t>
            </a:r>
            <a:endParaRPr lang="sk-SK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-32891" y="2204864"/>
            <a:ext cx="92949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tx2">
                    <a:lumMod val="50000"/>
                  </a:schemeClr>
                </a:solidFill>
              </a:rPr>
              <a:t>Pr</a:t>
            </a:r>
            <a:r>
              <a:rPr lang="sk-SK" sz="2400" dirty="0" err="1">
                <a:solidFill>
                  <a:schemeClr val="tx2">
                    <a:lumMod val="50000"/>
                  </a:schemeClr>
                </a:solidFill>
              </a:rPr>
              <a:t>ístup</a:t>
            </a:r>
            <a:r>
              <a:rPr lang="sk-SK" sz="2400" dirty="0">
                <a:solidFill>
                  <a:schemeClr val="tx2">
                    <a:lumMod val="50000"/>
                  </a:schemeClr>
                </a:solidFill>
              </a:rPr>
              <a:t> ministerstva zdravotníctva k obnove akútnych lôžkových zariadení</a:t>
            </a:r>
          </a:p>
          <a:p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88518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992888" cy="2592288"/>
          </a:xfrm>
        </p:spPr>
        <p:txBody>
          <a:bodyPr>
            <a:normAutofit/>
          </a:bodyPr>
          <a:lstStyle/>
          <a:p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/>
              <a:t/>
            </a:r>
            <a:br>
              <a:rPr lang="sk-SK" sz="2400" dirty="0"/>
            </a:br>
            <a:endParaRPr lang="sk-SK" sz="2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45332230"/>
              </p:ext>
            </p:extLst>
          </p:nvPr>
        </p:nvGraphicFramePr>
        <p:xfrm>
          <a:off x="562096" y="1268760"/>
          <a:ext cx="8349587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BlokTextu 4"/>
          <p:cNvSpPr txBox="1"/>
          <p:nvPr/>
        </p:nvSpPr>
        <p:spPr>
          <a:xfrm>
            <a:off x="827583" y="620688"/>
            <a:ext cx="78186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Potreba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financovania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obnovy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infra</a:t>
            </a:r>
            <a:r>
              <a:rPr lang="sk-SK" sz="2000" dirty="0">
                <a:solidFill>
                  <a:schemeClr val="tx2">
                    <a:lumMod val="50000"/>
                  </a:schemeClr>
                </a:solidFill>
              </a:rPr>
              <a:t>štruktúry akútnej lôžkovej starostlivosti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300931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84FB87-E9C3-42E9-B6EE-20F46DB30B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C684FB87-E9C3-42E9-B6EE-20F46DB30B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C684FB87-E9C3-42E9-B6EE-20F46DB30B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C684FB87-E9C3-42E9-B6EE-20F46DB30B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521C4BE-9A0F-4CB9-84C8-6D715ECF8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D521C4BE-9A0F-4CB9-84C8-6D715ECF81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D521C4BE-9A0F-4CB9-84C8-6D715ECF8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D521C4BE-9A0F-4CB9-84C8-6D715ECF8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CCAC78-B808-46BC-8FA1-75DFD29AF2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A5CCAC78-B808-46BC-8FA1-75DFD29AF2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A5CCAC78-B808-46BC-8FA1-75DFD29AF2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A5CCAC78-B808-46BC-8FA1-75DFD29AF2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345264-419D-4D1D-BFC0-A0E1C1C9DC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BE345264-419D-4D1D-BFC0-A0E1C1C9DC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BE345264-419D-4D1D-BFC0-A0E1C1C9DC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BE345264-419D-4D1D-BFC0-A0E1C1C9DC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992888" cy="2592288"/>
          </a:xfrm>
        </p:spPr>
        <p:txBody>
          <a:bodyPr>
            <a:normAutofit/>
          </a:bodyPr>
          <a:lstStyle/>
          <a:p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/>
              <a:t/>
            </a:r>
            <a:br>
              <a:rPr lang="sk-SK" sz="2400" dirty="0"/>
            </a:br>
            <a:endParaRPr lang="sk-SK" sz="2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31091543"/>
              </p:ext>
            </p:extLst>
          </p:nvPr>
        </p:nvGraphicFramePr>
        <p:xfrm>
          <a:off x="562096" y="1268760"/>
          <a:ext cx="8349587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BlokTextu 4"/>
          <p:cNvSpPr txBox="1"/>
          <p:nvPr/>
        </p:nvSpPr>
        <p:spPr>
          <a:xfrm>
            <a:off x="827582" y="620688"/>
            <a:ext cx="6840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Prioritné oblasti s potrebou rýchleho riešenia</a:t>
            </a:r>
          </a:p>
        </p:txBody>
      </p:sp>
    </p:spTree>
    <p:extLst>
      <p:ext uri="{BB962C8B-B14F-4D97-AF65-F5344CB8AC3E}">
        <p14:creationId xmlns:p14="http://schemas.microsoft.com/office/powerpoint/2010/main" val="39414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C707F2-E797-4E7A-A114-0E3A168332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B4C707F2-E797-4E7A-A114-0E3A168332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B4C707F2-E797-4E7A-A114-0E3A168332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B4C707F2-E797-4E7A-A114-0E3A168332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7F6D7A-9927-4883-BB9D-F94C9B883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3A7F6D7A-9927-4883-BB9D-F94C9B883F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3A7F6D7A-9927-4883-BB9D-F94C9B883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3A7F6D7A-9927-4883-BB9D-F94C9B883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992888" cy="2592288"/>
          </a:xfrm>
        </p:spPr>
        <p:txBody>
          <a:bodyPr>
            <a:normAutofit/>
          </a:bodyPr>
          <a:lstStyle/>
          <a:p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/>
              <a:t/>
            </a:r>
            <a:br>
              <a:rPr lang="sk-SK" sz="2400" dirty="0"/>
            </a:br>
            <a:endParaRPr lang="sk-SK" sz="2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818" y="0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83364710"/>
              </p:ext>
            </p:extLst>
          </p:nvPr>
        </p:nvGraphicFramePr>
        <p:xfrm>
          <a:off x="562096" y="1268760"/>
          <a:ext cx="8349587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BlokTextu 4"/>
          <p:cNvSpPr txBox="1"/>
          <p:nvPr/>
        </p:nvSpPr>
        <p:spPr>
          <a:xfrm>
            <a:off x="827582" y="620688"/>
            <a:ext cx="8496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Ekonomické aspekty výstavby nemocnice v Bratislave</a:t>
            </a:r>
          </a:p>
        </p:txBody>
      </p:sp>
    </p:spTree>
    <p:extLst>
      <p:ext uri="{BB962C8B-B14F-4D97-AF65-F5344CB8AC3E}">
        <p14:creationId xmlns:p14="http://schemas.microsoft.com/office/powerpoint/2010/main" val="42658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2A6A56-3A07-4060-BB22-30264B2B9A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DE2A6A56-3A07-4060-BB22-30264B2B9A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DE2A6A56-3A07-4060-BB22-30264B2B9A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DE2A6A56-3A07-4060-BB22-30264B2B9A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E6408A-EFE7-4EEC-B0EB-4A1779202A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FDE6408A-EFE7-4EEC-B0EB-4A1779202A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FDE6408A-EFE7-4EEC-B0EB-4A1779202A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FDE6408A-EFE7-4EEC-B0EB-4A1779202A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D795B0-A4BD-478A-9ACA-5F12F7781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F5D795B0-A4BD-478A-9ACA-5F12F77816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F5D795B0-A4BD-478A-9ACA-5F12F7781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F5D795B0-A4BD-478A-9ACA-5F12F7781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992888" cy="2592288"/>
          </a:xfrm>
        </p:spPr>
        <p:txBody>
          <a:bodyPr>
            <a:normAutofit/>
          </a:bodyPr>
          <a:lstStyle/>
          <a:p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/>
              <a:t/>
            </a:r>
            <a:br>
              <a:rPr lang="sk-SK" sz="2400" dirty="0"/>
            </a:br>
            <a:endParaRPr lang="sk-SK" sz="2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86305457"/>
              </p:ext>
            </p:extLst>
          </p:nvPr>
        </p:nvGraphicFramePr>
        <p:xfrm>
          <a:off x="562096" y="1268760"/>
          <a:ext cx="8349587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BlokTextu 4"/>
          <p:cNvSpPr txBox="1"/>
          <p:nvPr/>
        </p:nvSpPr>
        <p:spPr>
          <a:xfrm>
            <a:off x="827582" y="620688"/>
            <a:ext cx="8496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Spôsob financovania novej nemocnice</a:t>
            </a:r>
          </a:p>
        </p:txBody>
      </p:sp>
    </p:spTree>
    <p:extLst>
      <p:ext uri="{BB962C8B-B14F-4D97-AF65-F5344CB8AC3E}">
        <p14:creationId xmlns:p14="http://schemas.microsoft.com/office/powerpoint/2010/main" val="185484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B6A241D-164F-4294-BB4D-BF13A4CC2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5B6A241D-164F-4294-BB4D-BF13A4CC28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5B6A241D-164F-4294-BB4D-BF13A4CC2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5B6A241D-164F-4294-BB4D-BF13A4CC2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992888" cy="2592288"/>
          </a:xfrm>
        </p:spPr>
        <p:txBody>
          <a:bodyPr>
            <a:normAutofit/>
          </a:bodyPr>
          <a:lstStyle/>
          <a:p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/>
              <a:t/>
            </a:r>
            <a:br>
              <a:rPr lang="sk-SK" sz="2400" dirty="0"/>
            </a:br>
            <a:endParaRPr lang="sk-SK" sz="2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4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06261301"/>
              </p:ext>
            </p:extLst>
          </p:nvPr>
        </p:nvGraphicFramePr>
        <p:xfrm>
          <a:off x="392247" y="1340768"/>
          <a:ext cx="8349587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BlokTextu 4"/>
          <p:cNvSpPr txBox="1"/>
          <p:nvPr/>
        </p:nvSpPr>
        <p:spPr>
          <a:xfrm>
            <a:off x="796750" y="192822"/>
            <a:ext cx="84969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Základné rámce, v ktorých sa navrhované riešenie </a:t>
            </a:r>
            <a:r>
              <a:rPr lang="sk-SK" sz="2800" dirty="0" smtClean="0"/>
              <a:t>budú pohybovať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44509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89F3CB-651C-4593-82D0-E8F427136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2089F3CB-651C-4593-82D0-E8F4271361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2089F3CB-651C-4593-82D0-E8F427136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2089F3CB-651C-4593-82D0-E8F427136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747CC3-BB0E-458D-9A73-D94BFE5586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C5747CC3-BB0E-458D-9A73-D94BFE5586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C5747CC3-BB0E-458D-9A73-D94BFE5586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C5747CC3-BB0E-458D-9A73-D94BFE5586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FE96379-29D8-42BE-AF92-941A81E5F7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9FE96379-29D8-42BE-AF92-941A81E5F7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9FE96379-29D8-42BE-AF92-941A81E5F7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9FE96379-29D8-42BE-AF92-941A81E5F7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4AD5E85-6F7A-43FA-BC8B-44C8B27D8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74AD5E85-6F7A-43FA-BC8B-44C8B27D8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74AD5E85-6F7A-43FA-BC8B-44C8B27D8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74AD5E85-6F7A-43FA-BC8B-44C8B27D8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992888" cy="2592288"/>
          </a:xfrm>
        </p:spPr>
        <p:txBody>
          <a:bodyPr>
            <a:normAutofit/>
          </a:bodyPr>
          <a:lstStyle/>
          <a:p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/>
              <a:t/>
            </a:r>
            <a:br>
              <a:rPr lang="sk-SK" sz="2400" dirty="0"/>
            </a:br>
            <a:endParaRPr lang="sk-SK" sz="2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4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12201351"/>
              </p:ext>
            </p:extLst>
          </p:nvPr>
        </p:nvGraphicFramePr>
        <p:xfrm>
          <a:off x="515037" y="1628800"/>
          <a:ext cx="8349587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BlokTextu 4"/>
          <p:cNvSpPr txBox="1"/>
          <p:nvPr/>
        </p:nvSpPr>
        <p:spPr>
          <a:xfrm>
            <a:off x="796750" y="192822"/>
            <a:ext cx="8496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Čo považuje </a:t>
            </a:r>
            <a:r>
              <a:rPr lang="sk-SK" sz="2800" dirty="0" smtClean="0"/>
              <a:t>MZ SR </a:t>
            </a:r>
            <a:r>
              <a:rPr lang="sk-SK" sz="2800" dirty="0"/>
              <a:t>za úspešný projekt</a:t>
            </a:r>
          </a:p>
        </p:txBody>
      </p:sp>
    </p:spTree>
    <p:extLst>
      <p:ext uri="{BB962C8B-B14F-4D97-AF65-F5344CB8AC3E}">
        <p14:creationId xmlns:p14="http://schemas.microsoft.com/office/powerpoint/2010/main" val="108382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0DD9F2D-A766-43FB-AC44-2DFF26974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40DD9F2D-A766-43FB-AC44-2DFF269743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40DD9F2D-A766-43FB-AC44-2DFF26974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40DD9F2D-A766-43FB-AC44-2DFF26974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992888" cy="2592288"/>
          </a:xfrm>
        </p:spPr>
        <p:txBody>
          <a:bodyPr>
            <a:normAutofit/>
          </a:bodyPr>
          <a:lstStyle/>
          <a:p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/>
              <a:t/>
            </a:r>
            <a:br>
              <a:rPr lang="sk-SK" sz="2400" dirty="0"/>
            </a:br>
            <a:endParaRPr lang="sk-SK" sz="2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4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94322793"/>
              </p:ext>
            </p:extLst>
          </p:nvPr>
        </p:nvGraphicFramePr>
        <p:xfrm>
          <a:off x="515037" y="1628800"/>
          <a:ext cx="8349587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BlokTextu 4"/>
          <p:cNvSpPr txBox="1"/>
          <p:nvPr/>
        </p:nvSpPr>
        <p:spPr>
          <a:xfrm>
            <a:off x="796750" y="192822"/>
            <a:ext cx="8496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Využitie získaných poznatkov v ďalších nemocniciach</a:t>
            </a:r>
          </a:p>
        </p:txBody>
      </p:sp>
    </p:spTree>
    <p:extLst>
      <p:ext uri="{BB962C8B-B14F-4D97-AF65-F5344CB8AC3E}">
        <p14:creationId xmlns:p14="http://schemas.microsoft.com/office/powerpoint/2010/main" val="133561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30C9F694-26D0-47A3-A2F7-4143CED92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776D98-C716-4539-BD62-E4C7F26F5D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F6776D98-C716-4539-BD62-E4C7F26F5D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F6776D98-C716-4539-BD62-E4C7F26F5D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F6776D98-C716-4539-BD62-E4C7F26F5D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19672" y="620688"/>
            <a:ext cx="5974432" cy="2016224"/>
          </a:xfrm>
        </p:spPr>
        <p:txBody>
          <a:bodyPr>
            <a:normAutofit/>
          </a:bodyPr>
          <a:lstStyle/>
          <a:p>
            <a:endParaRPr lang="sk-SK" sz="20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27784" y="4725144"/>
            <a:ext cx="4640560" cy="449063"/>
          </a:xfrm>
        </p:spPr>
        <p:txBody>
          <a:bodyPr>
            <a:normAutofit/>
          </a:bodyPr>
          <a:lstStyle/>
          <a:p>
            <a:r>
              <a:rPr lang="sk-SK" sz="1600" dirty="0" smtClean="0"/>
              <a:t>Ministerka zdravotníctva SR Zuzana Zvolenská</a:t>
            </a:r>
            <a:endParaRPr lang="sk-SK" sz="1600" dirty="0"/>
          </a:p>
        </p:txBody>
      </p:sp>
      <p:pic>
        <p:nvPicPr>
          <p:cNvPr id="7" name="Picture 3" descr="slovensky zna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5" y="6309320"/>
            <a:ext cx="193045" cy="21732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6792" y="0"/>
            <a:ext cx="25022175" cy="991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BlokTextu 4"/>
          <p:cNvSpPr txBox="1"/>
          <p:nvPr/>
        </p:nvSpPr>
        <p:spPr>
          <a:xfrm>
            <a:off x="-972616" y="1052736"/>
            <a:ext cx="82809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/>
          </a:p>
          <a:p>
            <a:endParaRPr lang="sk-SK" sz="48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k-SK" sz="4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k-SK" sz="4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k-SK" sz="4800" dirty="0" smtClean="0">
                <a:solidFill>
                  <a:schemeClr val="tx2">
                    <a:lumMod val="75000"/>
                  </a:schemeClr>
                </a:solidFill>
              </a:rPr>
              <a:t>       ĎAKUJEM ZA POZORNOSŤ</a:t>
            </a:r>
            <a:endParaRPr lang="sk-SK" sz="4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-4132" y="6015465"/>
            <a:ext cx="55835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 smtClean="0"/>
          </a:p>
          <a:p>
            <a:endParaRPr lang="sk-SK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sk-SK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Ministerstvo zdravotníctva SR, 6. marec 2014, </a:t>
            </a:r>
            <a:r>
              <a:rPr lang="sk-SK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www.heatlh.gov.sk</a:t>
            </a:r>
            <a:endParaRPr lang="sk-SK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88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var vlnenia">
  <a:themeElements>
    <a:clrScheme name="Tvar vlneni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var vlneni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704FF4FF09C449B3BA936E1A1364FF" ma:contentTypeVersion="2" ma:contentTypeDescription="Create a new document." ma:contentTypeScope="" ma:versionID="ca438c5d5c3af10dbf09419343077562">
  <xsd:schema xmlns:xsd="http://www.w3.org/2001/XMLSchema" xmlns:xs="http://www.w3.org/2001/XMLSchema" xmlns:p="http://schemas.microsoft.com/office/2006/metadata/properties" xmlns:ns2="b702551a-27e8-48dd-8c57-2ece3171811a" targetNamespace="http://schemas.microsoft.com/office/2006/metadata/properties" ma:root="true" ma:fieldsID="09d9392c161e008b45dfb6c6144fd64c" ns2:_="">
    <xsd:import namespace="b702551a-27e8-48dd-8c57-2ece3171811a"/>
    <xsd:element name="properties">
      <xsd:complexType>
        <xsd:sequence>
          <xsd:element name="documentManagement">
            <xsd:complexType>
              <xsd:all>
                <xsd:element ref="ns2:IsSourcesIte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02551a-27e8-48dd-8c57-2ece3171811a" elementFormDefault="qualified">
    <xsd:import namespace="http://schemas.microsoft.com/office/2006/documentManagement/types"/>
    <xsd:import namespace="http://schemas.microsoft.com/office/infopath/2007/PartnerControls"/>
    <xsd:element name="IsSourcesItem" ma:index="8" nillable="true" ma:displayName="IsSourcesItem" ma:hidden="true" ma:internalName="IsSourcesItem" ma:readOnly="false">
      <xsd:simpleType>
        <xsd:restriction base="dms:Text">
          <xsd:maxLength value="3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SourcesItem xmlns="b702551a-27e8-48dd-8c57-2ece3171811a">Yes</IsSourcesItem>
  </documentManagement>
</p:properties>
</file>

<file path=customXml/itemProps1.xml><?xml version="1.0" encoding="utf-8"?>
<ds:datastoreItem xmlns:ds="http://schemas.openxmlformats.org/officeDocument/2006/customXml" ds:itemID="{627B440F-09E6-4A0F-B19F-E9BE0DCACDD4}"/>
</file>

<file path=customXml/itemProps2.xml><?xml version="1.0" encoding="utf-8"?>
<ds:datastoreItem xmlns:ds="http://schemas.openxmlformats.org/officeDocument/2006/customXml" ds:itemID="{85B095DE-6B7B-4E67-B355-50B3197750C2}"/>
</file>

<file path=customXml/itemProps3.xml><?xml version="1.0" encoding="utf-8"?>
<ds:datastoreItem xmlns:ds="http://schemas.openxmlformats.org/officeDocument/2006/customXml" ds:itemID="{BF235139-840E-4A18-A03D-A52A6F59E654}"/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383</TotalTime>
  <Words>381</Words>
  <Application>Microsoft Office PowerPoint</Application>
  <PresentationFormat>Prezentácia na obrazovke (4:3)</PresentationFormat>
  <Paragraphs>61</Paragraphs>
  <Slides>9</Slides>
  <Notes>9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0" baseType="lpstr">
      <vt:lpstr>Tvar vlnenia</vt:lpstr>
      <vt:lpstr>Prezentácia programu PowerPoint</vt:lpstr>
      <vt:lpstr>  </vt:lpstr>
      <vt:lpstr>  </vt:lpstr>
      <vt:lpstr>  </vt:lpstr>
      <vt:lpstr>  </vt:lpstr>
      <vt:lpstr>  </vt:lpstr>
      <vt:lpstr>  </vt:lpstr>
      <vt:lpstr>  </vt:lpstr>
      <vt:lpstr>Prezentácia programu PowerPoint</vt:lpstr>
    </vt:vector>
  </TitlesOfParts>
  <Company>MZ SR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Platy v zdravotníctve</dc:title>
  <dc:creator>Lidinská Martina</dc:creator>
  <cp:lastModifiedBy>Čižmáriková Zuzana</cp:lastModifiedBy>
  <cp:revision>96</cp:revision>
  <cp:lastPrinted>2012-11-09T09:54:33Z</cp:lastPrinted>
  <dcterms:created xsi:type="dcterms:W3CDTF">2012-06-07T12:26:13Z</dcterms:created>
  <dcterms:modified xsi:type="dcterms:W3CDTF">2014-03-06T05:58:52Z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0x010100D9704FF4FF09C449B3BA936E1A1364FF</vt:lpwstr>
  </property>
</Properties>
</file>