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presentation.xml" ContentType="application/vnd.openxmlformats-officedocument.presentationml.presentation.main+xml"/>
  <Override PartName="/ppt/slides/slide48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6.xml" ContentType="application/vnd.openxmlformats-officedocument.presentationml.slide+xml"/>
  <Override PartName="/ppt/slides/slide42.xml" ContentType="application/vnd.openxmlformats-officedocument.presentationml.slide+xml"/>
  <Override PartName="/ppt/slides/slide27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34.xml" ContentType="application/vnd.openxmlformats-officedocument.presentationml.slide+xml"/>
  <Override PartName="/ppt/slides/slide22.xml" ContentType="application/vnd.openxmlformats-officedocument.presentationml.slide+xml"/>
  <Override PartName="/ppt/slides/slide36.xml" ContentType="application/vnd.openxmlformats-officedocument.presentationml.slide+xml"/>
  <Override PartName="/ppt/slides/slide41.xml" ContentType="application/vnd.openxmlformats-officedocument.presentationml.slide+xml"/>
  <Override PartName="/ppt/slides/slide43.xml" ContentType="application/vnd.openxmlformats-officedocument.presentationml.slide+xml"/>
  <Override PartName="/ppt/slides/slide35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0.xml" ContentType="application/vnd.openxmlformats-officedocument.presentationml.slide+xml"/>
  <Override PartName="/ppt/slides/slide44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Masters/slideMaster13.xml" ContentType="application/vnd.openxmlformats-officedocument.presentationml.slideMaster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95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8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4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51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17.xml" ContentType="application/vnd.openxmlformats-officedocument.theme+xml"/>
  <Override PartName="/ppt/theme/theme11.xml" ContentType="application/vnd.openxmlformats-officedocument.theme+xml"/>
  <Override PartName="/ppt/theme/theme10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  <p:sldMasterId id="2147483702" r:id="rId4"/>
    <p:sldMasterId id="2147483716" r:id="rId5"/>
    <p:sldMasterId id="2147483730" r:id="rId6"/>
    <p:sldMasterId id="2147483784" r:id="rId7"/>
    <p:sldMasterId id="2147483820" r:id="rId8"/>
    <p:sldMasterId id="2147483832" r:id="rId9"/>
    <p:sldMasterId id="2147483844" r:id="rId10"/>
    <p:sldMasterId id="2147483870" r:id="rId11"/>
    <p:sldMasterId id="2147483882" r:id="rId12"/>
    <p:sldMasterId id="2147483894" r:id="rId13"/>
    <p:sldMasterId id="2147483918" r:id="rId14"/>
    <p:sldMasterId id="2147483930" r:id="rId15"/>
    <p:sldMasterId id="2147483942" r:id="rId16"/>
  </p:sldMasterIdLst>
  <p:notesMasterIdLst>
    <p:notesMasterId r:id="rId71"/>
  </p:notesMasterIdLst>
  <p:sldIdLst>
    <p:sldId id="346" r:id="rId17"/>
    <p:sldId id="257" r:id="rId18"/>
    <p:sldId id="258" r:id="rId19"/>
    <p:sldId id="275" r:id="rId20"/>
    <p:sldId id="268" r:id="rId21"/>
    <p:sldId id="359" r:id="rId22"/>
    <p:sldId id="360" r:id="rId23"/>
    <p:sldId id="361" r:id="rId24"/>
    <p:sldId id="372" r:id="rId25"/>
    <p:sldId id="362" r:id="rId26"/>
    <p:sldId id="371" r:id="rId27"/>
    <p:sldId id="277" r:id="rId28"/>
    <p:sldId id="278" r:id="rId29"/>
    <p:sldId id="286" r:id="rId30"/>
    <p:sldId id="280" r:id="rId31"/>
    <p:sldId id="281" r:id="rId32"/>
    <p:sldId id="284" r:id="rId33"/>
    <p:sldId id="345" r:id="rId34"/>
    <p:sldId id="287" r:id="rId35"/>
    <p:sldId id="288" r:id="rId36"/>
    <p:sldId id="291" r:id="rId37"/>
    <p:sldId id="350" r:id="rId38"/>
    <p:sldId id="351" r:id="rId39"/>
    <p:sldId id="352" r:id="rId40"/>
    <p:sldId id="363" r:id="rId41"/>
    <p:sldId id="369" r:id="rId42"/>
    <p:sldId id="354" r:id="rId43"/>
    <p:sldId id="297" r:id="rId44"/>
    <p:sldId id="298" r:id="rId45"/>
    <p:sldId id="355" r:id="rId46"/>
    <p:sldId id="370" r:id="rId47"/>
    <p:sldId id="357" r:id="rId48"/>
    <p:sldId id="295" r:id="rId49"/>
    <p:sldId id="331" r:id="rId50"/>
    <p:sldId id="332" r:id="rId51"/>
    <p:sldId id="333" r:id="rId52"/>
    <p:sldId id="367" r:id="rId53"/>
    <p:sldId id="335" r:id="rId54"/>
    <p:sldId id="337" r:id="rId55"/>
    <p:sldId id="338" r:id="rId56"/>
    <p:sldId id="339" r:id="rId57"/>
    <p:sldId id="340" r:id="rId58"/>
    <p:sldId id="341" r:id="rId59"/>
    <p:sldId id="342" r:id="rId60"/>
    <p:sldId id="343" r:id="rId61"/>
    <p:sldId id="312" r:id="rId62"/>
    <p:sldId id="315" r:id="rId63"/>
    <p:sldId id="316" r:id="rId64"/>
    <p:sldId id="366" r:id="rId65"/>
    <p:sldId id="318" r:id="rId66"/>
    <p:sldId id="319" r:id="rId67"/>
    <p:sldId id="347" r:id="rId68"/>
    <p:sldId id="348" r:id="rId69"/>
    <p:sldId id="349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2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customXml" Target="../customXml/item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viewProps" Target="viewProps.xml"/><Relationship Id="rId78" Type="http://schemas.openxmlformats.org/officeDocument/2006/relationships/customXml" Target="../customXml/item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customXml" Target="../customXml/item1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98A883-76B3-4E9A-9AE0-6A0DE277C210}" type="doc">
      <dgm:prSet loTypeId="urn:microsoft.com/office/officeart/2005/8/layout/orgChart1" loCatId="hierarchy" qsTypeId="urn:microsoft.com/office/officeart/2005/8/quickstyle/3d1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3B7076D5-CC5C-463A-B43F-00BA3E9427F4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Ministry of Health</a:t>
          </a:r>
        </a:p>
      </dgm:t>
    </dgm:pt>
    <dgm:pt modelId="{37F297B5-C466-48B6-8664-06C6040A19B1}" type="parTrans" cxnId="{3DF01938-DEE5-40BE-86F2-41C60EF89801}">
      <dgm:prSet/>
      <dgm:spPr/>
      <dgm:t>
        <a:bodyPr/>
        <a:lstStyle/>
        <a:p>
          <a:pPr rtl="1"/>
          <a:endParaRPr lang="he-IL"/>
        </a:p>
      </dgm:t>
    </dgm:pt>
    <dgm:pt modelId="{C9527332-71B2-4569-A441-9066D785C856}" type="sibTrans" cxnId="{3DF01938-DEE5-40BE-86F2-41C60EF89801}">
      <dgm:prSet/>
      <dgm:spPr/>
      <dgm:t>
        <a:bodyPr/>
        <a:lstStyle/>
        <a:p>
          <a:pPr rtl="1"/>
          <a:endParaRPr lang="he-IL"/>
        </a:p>
      </dgm:t>
    </dgm:pt>
    <dgm:pt modelId="{30F644FB-C374-411C-83E7-B8F14BA199B2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Health Funds</a:t>
          </a:r>
        </a:p>
      </dgm:t>
    </dgm:pt>
    <dgm:pt modelId="{241E1A12-1E49-440F-8E07-EC9724074615}" type="parTrans" cxnId="{ED5F2638-A8B3-407D-8BE0-588A073EC55D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BA9537C0-225E-4344-81D3-7737BB24F7D2}" type="sibTrans" cxnId="{ED5F2638-A8B3-407D-8BE0-588A073EC55D}">
      <dgm:prSet/>
      <dgm:spPr/>
      <dgm:t>
        <a:bodyPr/>
        <a:lstStyle/>
        <a:p>
          <a:pPr rtl="1"/>
          <a:endParaRPr lang="he-IL"/>
        </a:p>
      </dgm:t>
    </dgm:pt>
    <dgm:pt modelId="{56018DD7-BB21-4DB1-8057-2C28E3B4B1A4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Clalit</a:t>
          </a: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 </a:t>
          </a:r>
          <a:b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52%</a:t>
          </a:r>
        </a:p>
      </dgm:t>
    </dgm:pt>
    <dgm:pt modelId="{45946F48-BEAB-4D3F-A476-C6E731C50255}" type="parTrans" cxnId="{5DA7EBDC-54DF-40D7-BD91-34A920554448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BC9C1C33-5DDD-4EF4-91EB-DA9FB4DEE700}" type="sibTrans" cxnId="{5DA7EBDC-54DF-40D7-BD91-34A920554448}">
      <dgm:prSet/>
      <dgm:spPr/>
      <dgm:t>
        <a:bodyPr/>
        <a:lstStyle/>
        <a:p>
          <a:pPr rtl="1"/>
          <a:endParaRPr lang="he-IL"/>
        </a:p>
      </dgm:t>
    </dgm:pt>
    <dgm:pt modelId="{E5AD6F48-A93A-4886-AA81-F86F2E93E064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Maccabi </a:t>
          </a:r>
          <a:b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25%</a:t>
          </a:r>
        </a:p>
      </dgm:t>
    </dgm:pt>
    <dgm:pt modelId="{EC3CC361-78D8-4845-B1C6-BD50E6C7D178}" type="parTrans" cxnId="{92866644-6B0B-478D-B85E-4E054F03C8A4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1B4BA6B0-39EB-44EF-A660-D2061CD2CD1C}" type="sibTrans" cxnId="{92866644-6B0B-478D-B85E-4E054F03C8A4}">
      <dgm:prSet/>
      <dgm:spPr/>
      <dgm:t>
        <a:bodyPr/>
        <a:lstStyle/>
        <a:p>
          <a:pPr rtl="1"/>
          <a:endParaRPr lang="he-IL"/>
        </a:p>
      </dgm:t>
    </dgm:pt>
    <dgm:pt modelId="{F30F75CC-1FFA-4707-A3BD-7A62C3D0B97D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Meuhedet</a:t>
          </a: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 </a:t>
          </a:r>
          <a:b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14%</a:t>
          </a:r>
        </a:p>
      </dgm:t>
    </dgm:pt>
    <dgm:pt modelId="{B2ABC275-EBDE-4324-9747-76DFD632A1FF}" type="parTrans" cxnId="{8619AE5A-AAC2-4221-91C3-C282CA3E3610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63739481-BDB4-4EC8-9675-4861BA50A072}" type="sibTrans" cxnId="{8619AE5A-AAC2-4221-91C3-C282CA3E3610}">
      <dgm:prSet/>
      <dgm:spPr/>
      <dgm:t>
        <a:bodyPr/>
        <a:lstStyle/>
        <a:p>
          <a:pPr rtl="1"/>
          <a:endParaRPr lang="he-IL"/>
        </a:p>
      </dgm:t>
    </dgm:pt>
    <dgm:pt modelId="{19CE2EE6-2E19-4B3C-938A-18DE30ED7D56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Leumit</a:t>
          </a: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 </a:t>
          </a:r>
          <a:b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9%</a:t>
          </a:r>
        </a:p>
      </dgm:t>
    </dgm:pt>
    <dgm:pt modelId="{BAD953CF-17DB-4C0B-982E-CA32050FBB9D}" type="parTrans" cxnId="{FEC90CCE-3F5C-436E-B5B4-F5F7F12B7B3F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7147BFC3-161F-4FE4-AB0E-3AFEFB49A995}" type="sibTrans" cxnId="{FEC90CCE-3F5C-436E-B5B4-F5F7F12B7B3F}">
      <dgm:prSet/>
      <dgm:spPr/>
      <dgm:t>
        <a:bodyPr/>
        <a:lstStyle/>
        <a:p>
          <a:pPr rtl="1"/>
          <a:endParaRPr lang="he-IL"/>
        </a:p>
      </dgm:t>
    </dgm:pt>
    <dgm:pt modelId="{FE3E04C4-E12C-458C-BDB3-3EF24C8EA1D8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Hospitals</a:t>
          </a:r>
        </a:p>
      </dgm:t>
    </dgm:pt>
    <dgm:pt modelId="{E5CB8785-1F93-4F57-949F-4C9CA11A74D8}" type="parTrans" cxnId="{7532B48A-FD92-4DBA-B915-B68A09FDA3F5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7578D4DC-2F65-418C-83AE-C8C39D9F3036}" type="sibTrans" cxnId="{7532B48A-FD92-4DBA-B915-B68A09FDA3F5}">
      <dgm:prSet/>
      <dgm:spPr/>
      <dgm:t>
        <a:bodyPr/>
        <a:lstStyle/>
        <a:p>
          <a:pPr rtl="1"/>
          <a:endParaRPr lang="he-IL"/>
        </a:p>
      </dgm:t>
    </dgm:pt>
    <dgm:pt modelId="{E6A7B0B5-DCFD-4F2C-9EFC-7E6DEEA9C15E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Acute Care 45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Beds: 14,972</a:t>
          </a:r>
        </a:p>
      </dgm:t>
    </dgm:pt>
    <dgm:pt modelId="{0F10467E-9032-4DE6-85D6-BD258BF54238}" type="parTrans" cxnId="{1379590A-F81F-42E1-9BB2-B4455321A4FD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D28456D0-39C5-40E3-B7F3-EC2B9EBF60D6}" type="sibTrans" cxnId="{1379590A-F81F-42E1-9BB2-B4455321A4FD}">
      <dgm:prSet/>
      <dgm:spPr/>
      <dgm:t>
        <a:bodyPr/>
        <a:lstStyle/>
        <a:p>
          <a:pPr rtl="1"/>
          <a:endParaRPr lang="he-IL"/>
        </a:p>
      </dgm:t>
    </dgm:pt>
    <dgm:pt modelId="{D1103B7D-1B99-4BA8-8DEE-893CECEDE9CC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Psychiatric 13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Beds: 3,467</a:t>
          </a:r>
        </a:p>
      </dgm:t>
    </dgm:pt>
    <dgm:pt modelId="{4EEBE3FD-3FE0-46D5-B36B-AEF6B1A8E7BE}" type="parTrans" cxnId="{CBB9A925-17DD-4CD6-88F9-FC00B566706A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7D7A30B3-D708-41DD-BE4B-A6959505A14B}" type="sibTrans" cxnId="{CBB9A925-17DD-4CD6-88F9-FC00B566706A}">
      <dgm:prSet/>
      <dgm:spPr/>
      <dgm:t>
        <a:bodyPr/>
        <a:lstStyle/>
        <a:p>
          <a:pPr rtl="1"/>
          <a:endParaRPr lang="he-IL"/>
        </a:p>
      </dgm:t>
    </dgm:pt>
    <dgm:pt modelId="{DA8E2FEE-ECA6-469D-B0C9-399029FC9AA2}">
      <dgm:prSet/>
      <dgm:spPr>
        <a:solidFill>
          <a:srgbClr val="0070C0"/>
        </a:solidFill>
      </dgm:spPr>
      <dgm:t>
        <a:bodyPr/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Geriatric 313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Beds: 24,427</a:t>
          </a:r>
        </a:p>
      </dgm:t>
    </dgm:pt>
    <dgm:pt modelId="{B1BAF715-4399-4087-B73B-F3535FA8C5E6}" type="parTrans" cxnId="{6DB77B06-576F-4AC7-8CDC-A26CD7540807}">
      <dgm:prSet/>
      <dgm:spPr>
        <a:ln>
          <a:solidFill>
            <a:schemeClr val="accent1"/>
          </a:solidFill>
        </a:ln>
      </dgm:spPr>
      <dgm:t>
        <a:bodyPr/>
        <a:lstStyle/>
        <a:p>
          <a:pPr rtl="1"/>
          <a:endParaRPr lang="he-IL" dirty="0"/>
        </a:p>
      </dgm:t>
    </dgm:pt>
    <dgm:pt modelId="{07062FA0-C351-45C5-A0C2-EC0121B0BFAB}" type="sibTrans" cxnId="{6DB77B06-576F-4AC7-8CDC-A26CD7540807}">
      <dgm:prSet/>
      <dgm:spPr/>
      <dgm:t>
        <a:bodyPr/>
        <a:lstStyle/>
        <a:p>
          <a:pPr rtl="1"/>
          <a:endParaRPr lang="he-IL"/>
        </a:p>
      </dgm:t>
    </dgm:pt>
    <dgm:pt modelId="{9A777776-BA2E-4EF7-BBCA-4A5986903274}">
      <dgm:prSet custT="1"/>
      <dgm:spPr>
        <a:solidFill>
          <a:srgbClr val="0070C0"/>
        </a:solidFill>
      </dgm:spPr>
      <dgm:t>
        <a:bodyPr/>
        <a:lstStyle/>
        <a:p>
          <a:pPr marR="0" rtl="1" eaLnBrk="1" fontAlgn="base" latinLnBrk="0" hangingPunct="1">
            <a:buClrTx/>
            <a:buSzTx/>
            <a:buFontTx/>
            <a:tabLst/>
          </a:pPr>
          <a:r>
            <a:rPr kumimoji="0" lang="en-US" sz="1400" b="1" i="0" u="none" strike="noStrike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Ministry of Finance</a:t>
          </a:r>
        </a:p>
      </dgm:t>
    </dgm:pt>
    <dgm:pt modelId="{558AC373-B691-4877-BC18-071F83FEA709}" type="parTrans" cxnId="{156CB618-7B81-4FE4-B421-5F06BAF6A509}">
      <dgm:prSet/>
      <dgm:spPr/>
      <dgm:t>
        <a:bodyPr/>
        <a:lstStyle/>
        <a:p>
          <a:endParaRPr lang="en-US"/>
        </a:p>
      </dgm:t>
    </dgm:pt>
    <dgm:pt modelId="{5EAA36B6-D9AA-4570-8DBF-F5BB35F8B927}" type="sibTrans" cxnId="{156CB618-7B81-4FE4-B421-5F06BAF6A509}">
      <dgm:prSet/>
      <dgm:spPr/>
      <dgm:t>
        <a:bodyPr/>
        <a:lstStyle/>
        <a:p>
          <a:endParaRPr lang="en-US"/>
        </a:p>
      </dgm:t>
    </dgm:pt>
    <dgm:pt modelId="{EDDC3E65-05DB-4563-A0F3-C021BF24489A}" type="pres">
      <dgm:prSet presAssocID="{7998A883-76B3-4E9A-9AE0-6A0DE277C2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E01D097-8C16-4F1F-819E-C7F618074B5D}" type="pres">
      <dgm:prSet presAssocID="{3B7076D5-CC5C-463A-B43F-00BA3E9427F4}" presName="hierRoot1" presStyleCnt="0">
        <dgm:presLayoutVars>
          <dgm:hierBranch/>
        </dgm:presLayoutVars>
      </dgm:prSet>
      <dgm:spPr/>
    </dgm:pt>
    <dgm:pt modelId="{1D730325-433D-4E5B-AF88-C1BD18D12E3E}" type="pres">
      <dgm:prSet presAssocID="{3B7076D5-CC5C-463A-B43F-00BA3E9427F4}" presName="rootComposite1" presStyleCnt="0"/>
      <dgm:spPr/>
    </dgm:pt>
    <dgm:pt modelId="{5A0CD950-255E-4259-8E25-6262F5FABBA6}" type="pres">
      <dgm:prSet presAssocID="{3B7076D5-CC5C-463A-B43F-00BA3E9427F4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F4A291D4-97FC-441E-9A57-BBB9AE98AA80}" type="pres">
      <dgm:prSet presAssocID="{3B7076D5-CC5C-463A-B43F-00BA3E9427F4}" presName="rootConnector1" presStyleLbl="node1" presStyleIdx="0" presStyleCnt="0"/>
      <dgm:spPr/>
      <dgm:t>
        <a:bodyPr/>
        <a:lstStyle/>
        <a:p>
          <a:pPr rtl="1"/>
          <a:endParaRPr lang="he-IL"/>
        </a:p>
      </dgm:t>
    </dgm:pt>
    <dgm:pt modelId="{D74289DE-B76E-4B38-874F-F0E6A34C7BDB}" type="pres">
      <dgm:prSet presAssocID="{3B7076D5-CC5C-463A-B43F-00BA3E9427F4}" presName="hierChild2" presStyleCnt="0"/>
      <dgm:spPr/>
    </dgm:pt>
    <dgm:pt modelId="{769E1177-400C-4516-8E11-D407341EE3E5}" type="pres">
      <dgm:prSet presAssocID="{241E1A12-1E49-440F-8E07-EC9724074615}" presName="Name35" presStyleLbl="parChTrans1D2" presStyleIdx="0" presStyleCnt="2"/>
      <dgm:spPr/>
      <dgm:t>
        <a:bodyPr/>
        <a:lstStyle/>
        <a:p>
          <a:pPr rtl="1"/>
          <a:endParaRPr lang="he-IL"/>
        </a:p>
      </dgm:t>
    </dgm:pt>
    <dgm:pt modelId="{244993F6-F485-4AEC-9435-0B5BA8D51659}" type="pres">
      <dgm:prSet presAssocID="{30F644FB-C374-411C-83E7-B8F14BA199B2}" presName="hierRoot2" presStyleCnt="0">
        <dgm:presLayoutVars>
          <dgm:hierBranch val="hang"/>
        </dgm:presLayoutVars>
      </dgm:prSet>
      <dgm:spPr/>
    </dgm:pt>
    <dgm:pt modelId="{0A69B5A9-64D2-45C3-B16D-0C16C914E6AD}" type="pres">
      <dgm:prSet presAssocID="{30F644FB-C374-411C-83E7-B8F14BA199B2}" presName="rootComposite" presStyleCnt="0"/>
      <dgm:spPr/>
    </dgm:pt>
    <dgm:pt modelId="{E7B6A7FA-9CD7-4F6C-B98A-54F2438A7D71}" type="pres">
      <dgm:prSet presAssocID="{30F644FB-C374-411C-83E7-B8F14BA199B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8FCAEB2D-1FAB-45F9-8476-6E21A24F8273}" type="pres">
      <dgm:prSet presAssocID="{30F644FB-C374-411C-83E7-B8F14BA199B2}" presName="rootConnector" presStyleLbl="node2" presStyleIdx="0" presStyleCnt="2"/>
      <dgm:spPr/>
      <dgm:t>
        <a:bodyPr/>
        <a:lstStyle/>
        <a:p>
          <a:pPr rtl="1"/>
          <a:endParaRPr lang="he-IL"/>
        </a:p>
      </dgm:t>
    </dgm:pt>
    <dgm:pt modelId="{91B2C754-AE9D-4DDC-9D2E-98E4591BA3F7}" type="pres">
      <dgm:prSet presAssocID="{30F644FB-C374-411C-83E7-B8F14BA199B2}" presName="hierChild4" presStyleCnt="0"/>
      <dgm:spPr/>
    </dgm:pt>
    <dgm:pt modelId="{8A4820A8-55F8-4AF4-A50F-C2475C2F0485}" type="pres">
      <dgm:prSet presAssocID="{45946F48-BEAB-4D3F-A476-C6E731C50255}" presName="Name48" presStyleLbl="parChTrans1D3" presStyleIdx="0" presStyleCnt="7"/>
      <dgm:spPr/>
      <dgm:t>
        <a:bodyPr/>
        <a:lstStyle/>
        <a:p>
          <a:pPr rtl="1"/>
          <a:endParaRPr lang="he-IL"/>
        </a:p>
      </dgm:t>
    </dgm:pt>
    <dgm:pt modelId="{392897AC-2D38-4307-9947-875120069769}" type="pres">
      <dgm:prSet presAssocID="{56018DD7-BB21-4DB1-8057-2C28E3B4B1A4}" presName="hierRoot2" presStyleCnt="0">
        <dgm:presLayoutVars>
          <dgm:hierBranch val="r"/>
        </dgm:presLayoutVars>
      </dgm:prSet>
      <dgm:spPr/>
    </dgm:pt>
    <dgm:pt modelId="{0E3226D4-EB6F-4A51-8EBA-86B9CA13A2E3}" type="pres">
      <dgm:prSet presAssocID="{56018DD7-BB21-4DB1-8057-2C28E3B4B1A4}" presName="rootComposite" presStyleCnt="0"/>
      <dgm:spPr/>
    </dgm:pt>
    <dgm:pt modelId="{9DF8F2A1-B92D-4177-906F-54017D53713D}" type="pres">
      <dgm:prSet presAssocID="{56018DD7-BB21-4DB1-8057-2C28E3B4B1A4}" presName="rootText" presStyleLbl="node3" presStyleIdx="0" presStyleCnt="7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DFAC5D0-421A-47E9-80EA-9B0C88F206C7}" type="pres">
      <dgm:prSet presAssocID="{56018DD7-BB21-4DB1-8057-2C28E3B4B1A4}" presName="rootConnector" presStyleLbl="node3" presStyleIdx="0" presStyleCnt="7"/>
      <dgm:spPr/>
      <dgm:t>
        <a:bodyPr/>
        <a:lstStyle/>
        <a:p>
          <a:pPr rtl="1"/>
          <a:endParaRPr lang="he-IL"/>
        </a:p>
      </dgm:t>
    </dgm:pt>
    <dgm:pt modelId="{BF0C1117-4365-46CC-97C9-FB7106B436DA}" type="pres">
      <dgm:prSet presAssocID="{56018DD7-BB21-4DB1-8057-2C28E3B4B1A4}" presName="hierChild4" presStyleCnt="0"/>
      <dgm:spPr/>
    </dgm:pt>
    <dgm:pt modelId="{AD393977-BCE2-48AF-9B00-19D0D3226633}" type="pres">
      <dgm:prSet presAssocID="{56018DD7-BB21-4DB1-8057-2C28E3B4B1A4}" presName="hierChild5" presStyleCnt="0"/>
      <dgm:spPr/>
    </dgm:pt>
    <dgm:pt modelId="{92537DB1-711D-4203-8690-C4CA0A06FF39}" type="pres">
      <dgm:prSet presAssocID="{EC3CC361-78D8-4845-B1C6-BD50E6C7D178}" presName="Name48" presStyleLbl="parChTrans1D3" presStyleIdx="1" presStyleCnt="7"/>
      <dgm:spPr/>
      <dgm:t>
        <a:bodyPr/>
        <a:lstStyle/>
        <a:p>
          <a:pPr rtl="1"/>
          <a:endParaRPr lang="he-IL"/>
        </a:p>
      </dgm:t>
    </dgm:pt>
    <dgm:pt modelId="{180DBD26-7C65-4E2F-8C25-88D2420F0F90}" type="pres">
      <dgm:prSet presAssocID="{E5AD6F48-A93A-4886-AA81-F86F2E93E064}" presName="hierRoot2" presStyleCnt="0">
        <dgm:presLayoutVars>
          <dgm:hierBranch val="r"/>
        </dgm:presLayoutVars>
      </dgm:prSet>
      <dgm:spPr/>
    </dgm:pt>
    <dgm:pt modelId="{55BD23FE-57F3-413D-B7A6-B45B594B6273}" type="pres">
      <dgm:prSet presAssocID="{E5AD6F48-A93A-4886-AA81-F86F2E93E064}" presName="rootComposite" presStyleCnt="0"/>
      <dgm:spPr/>
    </dgm:pt>
    <dgm:pt modelId="{CD2D2088-E230-401B-8BD1-03C8273B0C9D}" type="pres">
      <dgm:prSet presAssocID="{E5AD6F48-A93A-4886-AA81-F86F2E93E064}" presName="rootText" presStyleLbl="node3" presStyleIdx="1" presStyleCnt="7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F64C3AE-E319-4DA9-8C75-AAE6C82521F9}" type="pres">
      <dgm:prSet presAssocID="{E5AD6F48-A93A-4886-AA81-F86F2E93E064}" presName="rootConnector" presStyleLbl="node3" presStyleIdx="1" presStyleCnt="7"/>
      <dgm:spPr/>
      <dgm:t>
        <a:bodyPr/>
        <a:lstStyle/>
        <a:p>
          <a:pPr rtl="1"/>
          <a:endParaRPr lang="he-IL"/>
        </a:p>
      </dgm:t>
    </dgm:pt>
    <dgm:pt modelId="{207C7A68-7FC5-4A4B-9D3A-8674BBF677A2}" type="pres">
      <dgm:prSet presAssocID="{E5AD6F48-A93A-4886-AA81-F86F2E93E064}" presName="hierChild4" presStyleCnt="0"/>
      <dgm:spPr/>
    </dgm:pt>
    <dgm:pt modelId="{B7F19E89-495B-4B86-8EDA-7202E9A46FCE}" type="pres">
      <dgm:prSet presAssocID="{E5AD6F48-A93A-4886-AA81-F86F2E93E064}" presName="hierChild5" presStyleCnt="0"/>
      <dgm:spPr/>
    </dgm:pt>
    <dgm:pt modelId="{253D4D3B-8C56-4004-B1D8-8E7447A6D871}" type="pres">
      <dgm:prSet presAssocID="{B2ABC275-EBDE-4324-9747-76DFD632A1FF}" presName="Name48" presStyleLbl="parChTrans1D3" presStyleIdx="2" presStyleCnt="7"/>
      <dgm:spPr/>
      <dgm:t>
        <a:bodyPr/>
        <a:lstStyle/>
        <a:p>
          <a:pPr rtl="1"/>
          <a:endParaRPr lang="he-IL"/>
        </a:p>
      </dgm:t>
    </dgm:pt>
    <dgm:pt modelId="{A127B3AE-CFB0-41DD-B0A5-B6C4EF8D5BB0}" type="pres">
      <dgm:prSet presAssocID="{F30F75CC-1FFA-4707-A3BD-7A62C3D0B97D}" presName="hierRoot2" presStyleCnt="0">
        <dgm:presLayoutVars>
          <dgm:hierBranch val="r"/>
        </dgm:presLayoutVars>
      </dgm:prSet>
      <dgm:spPr/>
    </dgm:pt>
    <dgm:pt modelId="{92009E1A-DB19-4AF2-BA49-FD2CFAE2EE21}" type="pres">
      <dgm:prSet presAssocID="{F30F75CC-1FFA-4707-A3BD-7A62C3D0B97D}" presName="rootComposite" presStyleCnt="0"/>
      <dgm:spPr/>
    </dgm:pt>
    <dgm:pt modelId="{987DA29B-E5C4-4FFE-AFC0-27DDF0B6F19C}" type="pres">
      <dgm:prSet presAssocID="{F30F75CC-1FFA-4707-A3BD-7A62C3D0B97D}" presName="rootText" presStyleLbl="node3" presStyleIdx="2" presStyleCnt="7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05B31AD-E4A6-43A2-B182-7A461AE0668B}" type="pres">
      <dgm:prSet presAssocID="{F30F75CC-1FFA-4707-A3BD-7A62C3D0B97D}" presName="rootConnector" presStyleLbl="node3" presStyleIdx="2" presStyleCnt="7"/>
      <dgm:spPr/>
      <dgm:t>
        <a:bodyPr/>
        <a:lstStyle/>
        <a:p>
          <a:pPr rtl="1"/>
          <a:endParaRPr lang="he-IL"/>
        </a:p>
      </dgm:t>
    </dgm:pt>
    <dgm:pt modelId="{E73014A6-190E-49A0-A71C-7428D2FAFE64}" type="pres">
      <dgm:prSet presAssocID="{F30F75CC-1FFA-4707-A3BD-7A62C3D0B97D}" presName="hierChild4" presStyleCnt="0"/>
      <dgm:spPr/>
    </dgm:pt>
    <dgm:pt modelId="{A609F4D6-F14F-46DC-99B9-82F2EBCB2348}" type="pres">
      <dgm:prSet presAssocID="{F30F75CC-1FFA-4707-A3BD-7A62C3D0B97D}" presName="hierChild5" presStyleCnt="0"/>
      <dgm:spPr/>
    </dgm:pt>
    <dgm:pt modelId="{3DE3F234-00F3-420A-865B-2BDB93E7F7CB}" type="pres">
      <dgm:prSet presAssocID="{BAD953CF-17DB-4C0B-982E-CA32050FBB9D}" presName="Name48" presStyleLbl="parChTrans1D3" presStyleIdx="3" presStyleCnt="7"/>
      <dgm:spPr/>
      <dgm:t>
        <a:bodyPr/>
        <a:lstStyle/>
        <a:p>
          <a:pPr rtl="1"/>
          <a:endParaRPr lang="he-IL"/>
        </a:p>
      </dgm:t>
    </dgm:pt>
    <dgm:pt modelId="{799CB568-E10D-4166-9455-A928D8B1737E}" type="pres">
      <dgm:prSet presAssocID="{19CE2EE6-2E19-4B3C-938A-18DE30ED7D56}" presName="hierRoot2" presStyleCnt="0">
        <dgm:presLayoutVars>
          <dgm:hierBranch val="r"/>
        </dgm:presLayoutVars>
      </dgm:prSet>
      <dgm:spPr/>
    </dgm:pt>
    <dgm:pt modelId="{11D25665-2FB9-4B22-BDE3-1CAC9683C000}" type="pres">
      <dgm:prSet presAssocID="{19CE2EE6-2E19-4B3C-938A-18DE30ED7D56}" presName="rootComposite" presStyleCnt="0"/>
      <dgm:spPr/>
    </dgm:pt>
    <dgm:pt modelId="{40776AF8-5DDE-4C46-99BC-D9E6C08F862B}" type="pres">
      <dgm:prSet presAssocID="{19CE2EE6-2E19-4B3C-938A-18DE30ED7D56}" presName="rootText" presStyleLbl="node3" presStyleIdx="3" presStyleCnt="7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AB32DC4-E7C0-459D-9A06-3617A0888757}" type="pres">
      <dgm:prSet presAssocID="{19CE2EE6-2E19-4B3C-938A-18DE30ED7D56}" presName="rootConnector" presStyleLbl="node3" presStyleIdx="3" presStyleCnt="7"/>
      <dgm:spPr/>
      <dgm:t>
        <a:bodyPr/>
        <a:lstStyle/>
        <a:p>
          <a:pPr rtl="1"/>
          <a:endParaRPr lang="he-IL"/>
        </a:p>
      </dgm:t>
    </dgm:pt>
    <dgm:pt modelId="{D55D8A78-3114-4DE2-BC93-68B70AC75804}" type="pres">
      <dgm:prSet presAssocID="{19CE2EE6-2E19-4B3C-938A-18DE30ED7D56}" presName="hierChild4" presStyleCnt="0"/>
      <dgm:spPr/>
    </dgm:pt>
    <dgm:pt modelId="{D993FE6A-9DBE-49BD-A173-42CF9A574D0E}" type="pres">
      <dgm:prSet presAssocID="{19CE2EE6-2E19-4B3C-938A-18DE30ED7D56}" presName="hierChild5" presStyleCnt="0"/>
      <dgm:spPr/>
    </dgm:pt>
    <dgm:pt modelId="{02BD884E-63E2-4132-B8F2-8BC99A2198E8}" type="pres">
      <dgm:prSet presAssocID="{30F644FB-C374-411C-83E7-B8F14BA199B2}" presName="hierChild5" presStyleCnt="0"/>
      <dgm:spPr/>
    </dgm:pt>
    <dgm:pt modelId="{88D0DF82-20C5-4237-A167-22DF5927D046}" type="pres">
      <dgm:prSet presAssocID="{E5CB8785-1F93-4F57-949F-4C9CA11A74D8}" presName="Name35" presStyleLbl="parChTrans1D2" presStyleIdx="1" presStyleCnt="2"/>
      <dgm:spPr/>
      <dgm:t>
        <a:bodyPr/>
        <a:lstStyle/>
        <a:p>
          <a:pPr rtl="1"/>
          <a:endParaRPr lang="he-IL"/>
        </a:p>
      </dgm:t>
    </dgm:pt>
    <dgm:pt modelId="{5E32E584-9A2C-4BDB-AD4F-3DA61A904A0A}" type="pres">
      <dgm:prSet presAssocID="{FE3E04C4-E12C-458C-BDB3-3EF24C8EA1D8}" presName="hierRoot2" presStyleCnt="0">
        <dgm:presLayoutVars>
          <dgm:hierBranch/>
        </dgm:presLayoutVars>
      </dgm:prSet>
      <dgm:spPr/>
    </dgm:pt>
    <dgm:pt modelId="{1A2073A9-7500-4A22-B86C-4D3B184BD6A2}" type="pres">
      <dgm:prSet presAssocID="{FE3E04C4-E12C-458C-BDB3-3EF24C8EA1D8}" presName="rootComposite" presStyleCnt="0"/>
      <dgm:spPr/>
    </dgm:pt>
    <dgm:pt modelId="{51DC78A0-A3AE-4668-9210-44E1DA4EADB0}" type="pres">
      <dgm:prSet presAssocID="{FE3E04C4-E12C-458C-BDB3-3EF24C8EA1D8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D21C7AC9-16D9-4CAD-83B9-D21AD78FF192}" type="pres">
      <dgm:prSet presAssocID="{FE3E04C4-E12C-458C-BDB3-3EF24C8EA1D8}" presName="rootConnector" presStyleLbl="node2" presStyleIdx="1" presStyleCnt="2"/>
      <dgm:spPr/>
      <dgm:t>
        <a:bodyPr/>
        <a:lstStyle/>
        <a:p>
          <a:pPr rtl="1"/>
          <a:endParaRPr lang="he-IL"/>
        </a:p>
      </dgm:t>
    </dgm:pt>
    <dgm:pt modelId="{AC7A0549-125A-42F5-A349-69610EC798F7}" type="pres">
      <dgm:prSet presAssocID="{FE3E04C4-E12C-458C-BDB3-3EF24C8EA1D8}" presName="hierChild4" presStyleCnt="0"/>
      <dgm:spPr/>
    </dgm:pt>
    <dgm:pt modelId="{E18DC815-9351-4D65-A69E-05D39EB0B34C}" type="pres">
      <dgm:prSet presAssocID="{0F10467E-9032-4DE6-85D6-BD258BF54238}" presName="Name35" presStyleLbl="parChTrans1D3" presStyleIdx="4" presStyleCnt="7"/>
      <dgm:spPr/>
      <dgm:t>
        <a:bodyPr/>
        <a:lstStyle/>
        <a:p>
          <a:pPr rtl="1"/>
          <a:endParaRPr lang="he-IL"/>
        </a:p>
      </dgm:t>
    </dgm:pt>
    <dgm:pt modelId="{8448AABF-1C09-4AC4-9DCE-63E827EAE9B9}" type="pres">
      <dgm:prSet presAssocID="{E6A7B0B5-DCFD-4F2C-9EFC-7E6DEEA9C15E}" presName="hierRoot2" presStyleCnt="0">
        <dgm:presLayoutVars>
          <dgm:hierBranch val="r"/>
        </dgm:presLayoutVars>
      </dgm:prSet>
      <dgm:spPr/>
    </dgm:pt>
    <dgm:pt modelId="{4D38DA7B-4386-47CE-9A54-4B0FA952B731}" type="pres">
      <dgm:prSet presAssocID="{E6A7B0B5-DCFD-4F2C-9EFC-7E6DEEA9C15E}" presName="rootComposite" presStyleCnt="0"/>
      <dgm:spPr/>
    </dgm:pt>
    <dgm:pt modelId="{A28AEF51-AB33-49E4-9E19-68E82138EDFC}" type="pres">
      <dgm:prSet presAssocID="{E6A7B0B5-DCFD-4F2C-9EFC-7E6DEEA9C15E}" presName="rootText" presStyleLbl="node3" presStyleIdx="4" presStyleCnt="7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8A0C981-D970-417F-834A-D6AC219B7B19}" type="pres">
      <dgm:prSet presAssocID="{E6A7B0B5-DCFD-4F2C-9EFC-7E6DEEA9C15E}" presName="rootConnector" presStyleLbl="node3" presStyleIdx="4" presStyleCnt="7"/>
      <dgm:spPr/>
      <dgm:t>
        <a:bodyPr/>
        <a:lstStyle/>
        <a:p>
          <a:pPr rtl="1"/>
          <a:endParaRPr lang="he-IL"/>
        </a:p>
      </dgm:t>
    </dgm:pt>
    <dgm:pt modelId="{AF536B41-167F-40FA-9229-9B34A54A8DF1}" type="pres">
      <dgm:prSet presAssocID="{E6A7B0B5-DCFD-4F2C-9EFC-7E6DEEA9C15E}" presName="hierChild4" presStyleCnt="0"/>
      <dgm:spPr/>
    </dgm:pt>
    <dgm:pt modelId="{220A2F96-000D-4101-B6F1-DB070590A4EB}" type="pres">
      <dgm:prSet presAssocID="{E6A7B0B5-DCFD-4F2C-9EFC-7E6DEEA9C15E}" presName="hierChild5" presStyleCnt="0"/>
      <dgm:spPr/>
    </dgm:pt>
    <dgm:pt modelId="{032259F2-0BF4-4DE8-8156-9A3D6AF4747E}" type="pres">
      <dgm:prSet presAssocID="{4EEBE3FD-3FE0-46D5-B36B-AEF6B1A8E7BE}" presName="Name35" presStyleLbl="parChTrans1D3" presStyleIdx="5" presStyleCnt="7"/>
      <dgm:spPr/>
      <dgm:t>
        <a:bodyPr/>
        <a:lstStyle/>
        <a:p>
          <a:pPr rtl="1"/>
          <a:endParaRPr lang="he-IL"/>
        </a:p>
      </dgm:t>
    </dgm:pt>
    <dgm:pt modelId="{F70F94D1-4F2D-42A5-9ED9-B6542D6639AE}" type="pres">
      <dgm:prSet presAssocID="{D1103B7D-1B99-4BA8-8DEE-893CECEDE9CC}" presName="hierRoot2" presStyleCnt="0">
        <dgm:presLayoutVars>
          <dgm:hierBranch val="r"/>
        </dgm:presLayoutVars>
      </dgm:prSet>
      <dgm:spPr/>
    </dgm:pt>
    <dgm:pt modelId="{BEEC8872-E90B-4881-95F1-1949AF8C3FC4}" type="pres">
      <dgm:prSet presAssocID="{D1103B7D-1B99-4BA8-8DEE-893CECEDE9CC}" presName="rootComposite" presStyleCnt="0"/>
      <dgm:spPr/>
    </dgm:pt>
    <dgm:pt modelId="{4AF15FC8-324A-4D3D-B70A-5A6B9E99A2C0}" type="pres">
      <dgm:prSet presAssocID="{D1103B7D-1B99-4BA8-8DEE-893CECEDE9CC}" presName="rootText" presStyleLbl="node3" presStyleIdx="5" presStyleCnt="7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8DE1B20E-0DD9-42ED-BB75-4872F9C77E0F}" type="pres">
      <dgm:prSet presAssocID="{D1103B7D-1B99-4BA8-8DEE-893CECEDE9CC}" presName="rootConnector" presStyleLbl="node3" presStyleIdx="5" presStyleCnt="7"/>
      <dgm:spPr/>
      <dgm:t>
        <a:bodyPr/>
        <a:lstStyle/>
        <a:p>
          <a:pPr rtl="1"/>
          <a:endParaRPr lang="he-IL"/>
        </a:p>
      </dgm:t>
    </dgm:pt>
    <dgm:pt modelId="{B793A8CC-1F97-4D7B-AF3C-A9EB9965CC90}" type="pres">
      <dgm:prSet presAssocID="{D1103B7D-1B99-4BA8-8DEE-893CECEDE9CC}" presName="hierChild4" presStyleCnt="0"/>
      <dgm:spPr/>
    </dgm:pt>
    <dgm:pt modelId="{35BCB5A8-8EDA-4D0F-B6D8-1F4B62F99C9E}" type="pres">
      <dgm:prSet presAssocID="{D1103B7D-1B99-4BA8-8DEE-893CECEDE9CC}" presName="hierChild5" presStyleCnt="0"/>
      <dgm:spPr/>
    </dgm:pt>
    <dgm:pt modelId="{733BACEF-5DB8-4E05-8C1B-F871DEF8905A}" type="pres">
      <dgm:prSet presAssocID="{B1BAF715-4399-4087-B73B-F3535FA8C5E6}" presName="Name35" presStyleLbl="parChTrans1D3" presStyleIdx="6" presStyleCnt="7"/>
      <dgm:spPr/>
      <dgm:t>
        <a:bodyPr/>
        <a:lstStyle/>
        <a:p>
          <a:pPr rtl="1"/>
          <a:endParaRPr lang="he-IL"/>
        </a:p>
      </dgm:t>
    </dgm:pt>
    <dgm:pt modelId="{5C2A4CF2-1B51-4CBE-A0BE-E58D89BD0C59}" type="pres">
      <dgm:prSet presAssocID="{DA8E2FEE-ECA6-469D-B0C9-399029FC9AA2}" presName="hierRoot2" presStyleCnt="0">
        <dgm:presLayoutVars>
          <dgm:hierBranch val="r"/>
        </dgm:presLayoutVars>
      </dgm:prSet>
      <dgm:spPr/>
    </dgm:pt>
    <dgm:pt modelId="{8A90FDAA-FD7A-4379-8D14-855FC2652EA8}" type="pres">
      <dgm:prSet presAssocID="{DA8E2FEE-ECA6-469D-B0C9-399029FC9AA2}" presName="rootComposite" presStyleCnt="0"/>
      <dgm:spPr/>
    </dgm:pt>
    <dgm:pt modelId="{54E1AB31-E43C-4777-AB42-986530F3F777}" type="pres">
      <dgm:prSet presAssocID="{DA8E2FEE-ECA6-469D-B0C9-399029FC9AA2}" presName="rootText" presStyleLbl="node3" presStyleIdx="6" presStyleCnt="7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1CB756D-79A4-4197-B41E-A7D23E0EA561}" type="pres">
      <dgm:prSet presAssocID="{DA8E2FEE-ECA6-469D-B0C9-399029FC9AA2}" presName="rootConnector" presStyleLbl="node3" presStyleIdx="6" presStyleCnt="7"/>
      <dgm:spPr/>
      <dgm:t>
        <a:bodyPr/>
        <a:lstStyle/>
        <a:p>
          <a:pPr rtl="1"/>
          <a:endParaRPr lang="he-IL"/>
        </a:p>
      </dgm:t>
    </dgm:pt>
    <dgm:pt modelId="{BCF0ACA9-9B23-4BA1-BD3F-F8F338EF3EEF}" type="pres">
      <dgm:prSet presAssocID="{DA8E2FEE-ECA6-469D-B0C9-399029FC9AA2}" presName="hierChild4" presStyleCnt="0"/>
      <dgm:spPr/>
    </dgm:pt>
    <dgm:pt modelId="{D9D157C3-4C9C-460F-89B5-EB8F0A63D2DF}" type="pres">
      <dgm:prSet presAssocID="{DA8E2FEE-ECA6-469D-B0C9-399029FC9AA2}" presName="hierChild5" presStyleCnt="0"/>
      <dgm:spPr/>
    </dgm:pt>
    <dgm:pt modelId="{2EBC381C-6139-4613-ADDC-46AA44596C3B}" type="pres">
      <dgm:prSet presAssocID="{FE3E04C4-E12C-458C-BDB3-3EF24C8EA1D8}" presName="hierChild5" presStyleCnt="0"/>
      <dgm:spPr/>
    </dgm:pt>
    <dgm:pt modelId="{3196B29E-46F0-4F0C-ACA8-242D52F2792A}" type="pres">
      <dgm:prSet presAssocID="{3B7076D5-CC5C-463A-B43F-00BA3E9427F4}" presName="hierChild3" presStyleCnt="0"/>
      <dgm:spPr/>
    </dgm:pt>
    <dgm:pt modelId="{304138D0-3AA2-4A2D-BED9-FFC688BFFBAF}" type="pres">
      <dgm:prSet presAssocID="{9A777776-BA2E-4EF7-BBCA-4A5986903274}" presName="hierRoot1" presStyleCnt="0">
        <dgm:presLayoutVars>
          <dgm:hierBranch val="init"/>
        </dgm:presLayoutVars>
      </dgm:prSet>
      <dgm:spPr/>
    </dgm:pt>
    <dgm:pt modelId="{4A3B0CB6-C9E7-4CFF-99DE-CC92C0415D69}" type="pres">
      <dgm:prSet presAssocID="{9A777776-BA2E-4EF7-BBCA-4A5986903274}" presName="rootComposite1" presStyleCnt="0"/>
      <dgm:spPr/>
    </dgm:pt>
    <dgm:pt modelId="{2B438B41-FD51-471A-92F1-9C83FF9ABCF1}" type="pres">
      <dgm:prSet presAssocID="{9A777776-BA2E-4EF7-BBCA-4A5986903274}" presName="rootText1" presStyleLbl="node0" presStyleIdx="1" presStyleCnt="2" custScaleY="663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E4B7CF-4333-4A1D-8325-4F0A7A0F98CB}" type="pres">
      <dgm:prSet presAssocID="{9A777776-BA2E-4EF7-BBCA-4A598690327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CC08600-BF49-4629-9365-212FDEF8F187}" type="pres">
      <dgm:prSet presAssocID="{9A777776-BA2E-4EF7-BBCA-4A5986903274}" presName="hierChild2" presStyleCnt="0"/>
      <dgm:spPr/>
    </dgm:pt>
    <dgm:pt modelId="{7E5C1EBF-2EAC-4B08-B1AA-59981945683A}" type="pres">
      <dgm:prSet presAssocID="{9A777776-BA2E-4EF7-BBCA-4A5986903274}" presName="hierChild3" presStyleCnt="0"/>
      <dgm:spPr/>
    </dgm:pt>
  </dgm:ptLst>
  <dgm:cxnLst>
    <dgm:cxn modelId="{13999CA3-CA9B-4868-AE5D-6F9F43891BB4}" type="presOf" srcId="{3B7076D5-CC5C-463A-B43F-00BA3E9427F4}" destId="{F4A291D4-97FC-441E-9A57-BBB9AE98AA80}" srcOrd="1" destOrd="0" presId="urn:microsoft.com/office/officeart/2005/8/layout/orgChart1"/>
    <dgm:cxn modelId="{CC5C476D-FE7C-46B4-89E1-0C5162EF711C}" type="presOf" srcId="{E5AD6F48-A93A-4886-AA81-F86F2E93E064}" destId="{CD2D2088-E230-401B-8BD1-03C8273B0C9D}" srcOrd="0" destOrd="0" presId="urn:microsoft.com/office/officeart/2005/8/layout/orgChart1"/>
    <dgm:cxn modelId="{99A53650-2A08-4E49-992F-EF8693E543C5}" type="presOf" srcId="{45946F48-BEAB-4D3F-A476-C6E731C50255}" destId="{8A4820A8-55F8-4AF4-A50F-C2475C2F0485}" srcOrd="0" destOrd="0" presId="urn:microsoft.com/office/officeart/2005/8/layout/orgChart1"/>
    <dgm:cxn modelId="{09375C7D-71A9-4EB5-A43D-1FC9A8D85B53}" type="presOf" srcId="{F30F75CC-1FFA-4707-A3BD-7A62C3D0B97D}" destId="{305B31AD-E4A6-43A2-B182-7A461AE0668B}" srcOrd="1" destOrd="0" presId="urn:microsoft.com/office/officeart/2005/8/layout/orgChart1"/>
    <dgm:cxn modelId="{850CF4BE-BC05-451F-AE56-A17F75AD113E}" type="presOf" srcId="{3B7076D5-CC5C-463A-B43F-00BA3E9427F4}" destId="{5A0CD950-255E-4259-8E25-6262F5FABBA6}" srcOrd="0" destOrd="0" presId="urn:microsoft.com/office/officeart/2005/8/layout/orgChart1"/>
    <dgm:cxn modelId="{2A3882ED-D12B-4A72-9F43-9D5F3475023A}" type="presOf" srcId="{9A777776-BA2E-4EF7-BBCA-4A5986903274}" destId="{FAE4B7CF-4333-4A1D-8325-4F0A7A0F98CB}" srcOrd="1" destOrd="0" presId="urn:microsoft.com/office/officeart/2005/8/layout/orgChart1"/>
    <dgm:cxn modelId="{98700A2E-4E4B-4381-9191-2F72AB2B8DA2}" type="presOf" srcId="{E6A7B0B5-DCFD-4F2C-9EFC-7E6DEEA9C15E}" destId="{A28AEF51-AB33-49E4-9E19-68E82138EDFC}" srcOrd="0" destOrd="0" presId="urn:microsoft.com/office/officeart/2005/8/layout/orgChart1"/>
    <dgm:cxn modelId="{CFCB54B1-843F-4E16-82B4-AAA8BE9FB9EC}" type="presOf" srcId="{241E1A12-1E49-440F-8E07-EC9724074615}" destId="{769E1177-400C-4516-8E11-D407341EE3E5}" srcOrd="0" destOrd="0" presId="urn:microsoft.com/office/officeart/2005/8/layout/orgChart1"/>
    <dgm:cxn modelId="{8C1E6744-DAE3-41CE-82AE-EFB8221CB737}" type="presOf" srcId="{D1103B7D-1B99-4BA8-8DEE-893CECEDE9CC}" destId="{4AF15FC8-324A-4D3D-B70A-5A6B9E99A2C0}" srcOrd="0" destOrd="0" presId="urn:microsoft.com/office/officeart/2005/8/layout/orgChart1"/>
    <dgm:cxn modelId="{4C39F2DD-4D0F-4B47-9036-80540EC431B3}" type="presOf" srcId="{9A777776-BA2E-4EF7-BBCA-4A5986903274}" destId="{2B438B41-FD51-471A-92F1-9C83FF9ABCF1}" srcOrd="0" destOrd="0" presId="urn:microsoft.com/office/officeart/2005/8/layout/orgChart1"/>
    <dgm:cxn modelId="{92866644-6B0B-478D-B85E-4E054F03C8A4}" srcId="{30F644FB-C374-411C-83E7-B8F14BA199B2}" destId="{E5AD6F48-A93A-4886-AA81-F86F2E93E064}" srcOrd="1" destOrd="0" parTransId="{EC3CC361-78D8-4845-B1C6-BD50E6C7D178}" sibTransId="{1B4BA6B0-39EB-44EF-A660-D2061CD2CD1C}"/>
    <dgm:cxn modelId="{19A4044B-D237-4FE7-98BC-9A8F56E87E39}" type="presOf" srcId="{FE3E04C4-E12C-458C-BDB3-3EF24C8EA1D8}" destId="{51DC78A0-A3AE-4668-9210-44E1DA4EADB0}" srcOrd="0" destOrd="0" presId="urn:microsoft.com/office/officeart/2005/8/layout/orgChart1"/>
    <dgm:cxn modelId="{7E8FCCBE-2A5F-4851-89E6-4AD777114FDE}" type="presOf" srcId="{30F644FB-C374-411C-83E7-B8F14BA199B2}" destId="{8FCAEB2D-1FAB-45F9-8476-6E21A24F8273}" srcOrd="1" destOrd="0" presId="urn:microsoft.com/office/officeart/2005/8/layout/orgChart1"/>
    <dgm:cxn modelId="{F46EC253-C745-44BD-9EB4-461DA90C5FE0}" type="presOf" srcId="{4EEBE3FD-3FE0-46D5-B36B-AEF6B1A8E7BE}" destId="{032259F2-0BF4-4DE8-8156-9A3D6AF4747E}" srcOrd="0" destOrd="0" presId="urn:microsoft.com/office/officeart/2005/8/layout/orgChart1"/>
    <dgm:cxn modelId="{9A6A9F11-A2F1-4A8B-B97B-A6418C7E788C}" type="presOf" srcId="{FE3E04C4-E12C-458C-BDB3-3EF24C8EA1D8}" destId="{D21C7AC9-16D9-4CAD-83B9-D21AD78FF192}" srcOrd="1" destOrd="0" presId="urn:microsoft.com/office/officeart/2005/8/layout/orgChart1"/>
    <dgm:cxn modelId="{8619AE5A-AAC2-4221-91C3-C282CA3E3610}" srcId="{30F644FB-C374-411C-83E7-B8F14BA199B2}" destId="{F30F75CC-1FFA-4707-A3BD-7A62C3D0B97D}" srcOrd="2" destOrd="0" parTransId="{B2ABC275-EBDE-4324-9747-76DFD632A1FF}" sibTransId="{63739481-BDB4-4EC8-9675-4861BA50A072}"/>
    <dgm:cxn modelId="{BC72B7A3-CCAD-449A-BB31-EC143CF309F6}" type="presOf" srcId="{BAD953CF-17DB-4C0B-982E-CA32050FBB9D}" destId="{3DE3F234-00F3-420A-865B-2BDB93E7F7CB}" srcOrd="0" destOrd="0" presId="urn:microsoft.com/office/officeart/2005/8/layout/orgChart1"/>
    <dgm:cxn modelId="{156CB618-7B81-4FE4-B421-5F06BAF6A509}" srcId="{7998A883-76B3-4E9A-9AE0-6A0DE277C210}" destId="{9A777776-BA2E-4EF7-BBCA-4A5986903274}" srcOrd="1" destOrd="0" parTransId="{558AC373-B691-4877-BC18-071F83FEA709}" sibTransId="{5EAA36B6-D9AA-4570-8DBF-F5BB35F8B927}"/>
    <dgm:cxn modelId="{C35135BC-FDE9-49FA-97F1-864050AD967D}" type="presOf" srcId="{30F644FB-C374-411C-83E7-B8F14BA199B2}" destId="{E7B6A7FA-9CD7-4F6C-B98A-54F2438A7D71}" srcOrd="0" destOrd="0" presId="urn:microsoft.com/office/officeart/2005/8/layout/orgChart1"/>
    <dgm:cxn modelId="{5DA7EBDC-54DF-40D7-BD91-34A920554448}" srcId="{30F644FB-C374-411C-83E7-B8F14BA199B2}" destId="{56018DD7-BB21-4DB1-8057-2C28E3B4B1A4}" srcOrd="0" destOrd="0" parTransId="{45946F48-BEAB-4D3F-A476-C6E731C50255}" sibTransId="{BC9C1C33-5DDD-4EF4-91EB-DA9FB4DEE700}"/>
    <dgm:cxn modelId="{7532B48A-FD92-4DBA-B915-B68A09FDA3F5}" srcId="{3B7076D5-CC5C-463A-B43F-00BA3E9427F4}" destId="{FE3E04C4-E12C-458C-BDB3-3EF24C8EA1D8}" srcOrd="1" destOrd="0" parTransId="{E5CB8785-1F93-4F57-949F-4C9CA11A74D8}" sibTransId="{7578D4DC-2F65-418C-83AE-C8C39D9F3036}"/>
    <dgm:cxn modelId="{72349C77-20AF-4CF3-8040-656A3A9C54BE}" type="presOf" srcId="{DA8E2FEE-ECA6-469D-B0C9-399029FC9AA2}" destId="{54E1AB31-E43C-4777-AB42-986530F3F777}" srcOrd="0" destOrd="0" presId="urn:microsoft.com/office/officeart/2005/8/layout/orgChart1"/>
    <dgm:cxn modelId="{CBB9A925-17DD-4CD6-88F9-FC00B566706A}" srcId="{FE3E04C4-E12C-458C-BDB3-3EF24C8EA1D8}" destId="{D1103B7D-1B99-4BA8-8DEE-893CECEDE9CC}" srcOrd="1" destOrd="0" parTransId="{4EEBE3FD-3FE0-46D5-B36B-AEF6B1A8E7BE}" sibTransId="{7D7A30B3-D708-41DD-BE4B-A6959505A14B}"/>
    <dgm:cxn modelId="{D08CF891-BD08-4A7D-BA56-B8C5972892AE}" type="presOf" srcId="{E5CB8785-1F93-4F57-949F-4C9CA11A74D8}" destId="{88D0DF82-20C5-4237-A167-22DF5927D046}" srcOrd="0" destOrd="0" presId="urn:microsoft.com/office/officeart/2005/8/layout/orgChart1"/>
    <dgm:cxn modelId="{C27B3495-0D78-4CCD-AB22-7C2FB3F49CA3}" type="presOf" srcId="{19CE2EE6-2E19-4B3C-938A-18DE30ED7D56}" destId="{40776AF8-5DDE-4C46-99BC-D9E6C08F862B}" srcOrd="0" destOrd="0" presId="urn:microsoft.com/office/officeart/2005/8/layout/orgChart1"/>
    <dgm:cxn modelId="{6DB77B06-576F-4AC7-8CDC-A26CD7540807}" srcId="{FE3E04C4-E12C-458C-BDB3-3EF24C8EA1D8}" destId="{DA8E2FEE-ECA6-469D-B0C9-399029FC9AA2}" srcOrd="2" destOrd="0" parTransId="{B1BAF715-4399-4087-B73B-F3535FA8C5E6}" sibTransId="{07062FA0-C351-45C5-A0C2-EC0121B0BFAB}"/>
    <dgm:cxn modelId="{85C19675-0C27-423C-83D2-26F640F73A60}" type="presOf" srcId="{19CE2EE6-2E19-4B3C-938A-18DE30ED7D56}" destId="{9AB32DC4-E7C0-459D-9A06-3617A0888757}" srcOrd="1" destOrd="0" presId="urn:microsoft.com/office/officeart/2005/8/layout/orgChart1"/>
    <dgm:cxn modelId="{0C228339-0037-4E3E-9A3B-23DB110A3F4D}" type="presOf" srcId="{0F10467E-9032-4DE6-85D6-BD258BF54238}" destId="{E18DC815-9351-4D65-A69E-05D39EB0B34C}" srcOrd="0" destOrd="0" presId="urn:microsoft.com/office/officeart/2005/8/layout/orgChart1"/>
    <dgm:cxn modelId="{FEC90CCE-3F5C-436E-B5B4-F5F7F12B7B3F}" srcId="{30F644FB-C374-411C-83E7-B8F14BA199B2}" destId="{19CE2EE6-2E19-4B3C-938A-18DE30ED7D56}" srcOrd="3" destOrd="0" parTransId="{BAD953CF-17DB-4C0B-982E-CA32050FBB9D}" sibTransId="{7147BFC3-161F-4FE4-AB0E-3AFEFB49A995}"/>
    <dgm:cxn modelId="{2892A9EA-24CA-482A-9590-7E8ECFD9611B}" type="presOf" srcId="{7998A883-76B3-4E9A-9AE0-6A0DE277C210}" destId="{EDDC3E65-05DB-4563-A0F3-C021BF24489A}" srcOrd="0" destOrd="0" presId="urn:microsoft.com/office/officeart/2005/8/layout/orgChart1"/>
    <dgm:cxn modelId="{ED5F2638-A8B3-407D-8BE0-588A073EC55D}" srcId="{3B7076D5-CC5C-463A-B43F-00BA3E9427F4}" destId="{30F644FB-C374-411C-83E7-B8F14BA199B2}" srcOrd="0" destOrd="0" parTransId="{241E1A12-1E49-440F-8E07-EC9724074615}" sibTransId="{BA9537C0-225E-4344-81D3-7737BB24F7D2}"/>
    <dgm:cxn modelId="{F3FDC08A-7F04-4B57-A702-BA6F80F97B16}" type="presOf" srcId="{F30F75CC-1FFA-4707-A3BD-7A62C3D0B97D}" destId="{987DA29B-E5C4-4FFE-AFC0-27DDF0B6F19C}" srcOrd="0" destOrd="0" presId="urn:microsoft.com/office/officeart/2005/8/layout/orgChart1"/>
    <dgm:cxn modelId="{C13DF647-6A64-4057-A9E6-F97DF2DA0161}" type="presOf" srcId="{B2ABC275-EBDE-4324-9747-76DFD632A1FF}" destId="{253D4D3B-8C56-4004-B1D8-8E7447A6D871}" srcOrd="0" destOrd="0" presId="urn:microsoft.com/office/officeart/2005/8/layout/orgChart1"/>
    <dgm:cxn modelId="{3DF01938-DEE5-40BE-86F2-41C60EF89801}" srcId="{7998A883-76B3-4E9A-9AE0-6A0DE277C210}" destId="{3B7076D5-CC5C-463A-B43F-00BA3E9427F4}" srcOrd="0" destOrd="0" parTransId="{37F297B5-C466-48B6-8664-06C6040A19B1}" sibTransId="{C9527332-71B2-4569-A441-9066D785C856}"/>
    <dgm:cxn modelId="{DD8A567C-1584-40FB-8B61-0FB0822A0FA7}" type="presOf" srcId="{EC3CC361-78D8-4845-B1C6-BD50E6C7D178}" destId="{92537DB1-711D-4203-8690-C4CA0A06FF39}" srcOrd="0" destOrd="0" presId="urn:microsoft.com/office/officeart/2005/8/layout/orgChart1"/>
    <dgm:cxn modelId="{DC0F9F0D-1B65-4BFC-89B3-18D3CBD0471D}" type="presOf" srcId="{DA8E2FEE-ECA6-469D-B0C9-399029FC9AA2}" destId="{11CB756D-79A4-4197-B41E-A7D23E0EA561}" srcOrd="1" destOrd="0" presId="urn:microsoft.com/office/officeart/2005/8/layout/orgChart1"/>
    <dgm:cxn modelId="{E20BCE16-9D1A-4F48-9E8E-4582B7CB1DB3}" type="presOf" srcId="{D1103B7D-1B99-4BA8-8DEE-893CECEDE9CC}" destId="{8DE1B20E-0DD9-42ED-BB75-4872F9C77E0F}" srcOrd="1" destOrd="0" presId="urn:microsoft.com/office/officeart/2005/8/layout/orgChart1"/>
    <dgm:cxn modelId="{3DC8E515-8562-469A-B961-DB1218CD0722}" type="presOf" srcId="{E6A7B0B5-DCFD-4F2C-9EFC-7E6DEEA9C15E}" destId="{B8A0C981-D970-417F-834A-D6AC219B7B19}" srcOrd="1" destOrd="0" presId="urn:microsoft.com/office/officeart/2005/8/layout/orgChart1"/>
    <dgm:cxn modelId="{79487BA8-C7BF-40A2-A972-157EF11FB441}" type="presOf" srcId="{E5AD6F48-A93A-4886-AA81-F86F2E93E064}" destId="{6F64C3AE-E319-4DA9-8C75-AAE6C82521F9}" srcOrd="1" destOrd="0" presId="urn:microsoft.com/office/officeart/2005/8/layout/orgChart1"/>
    <dgm:cxn modelId="{0E69CFA5-675A-4F33-8176-29AEE81D79F0}" type="presOf" srcId="{B1BAF715-4399-4087-B73B-F3535FA8C5E6}" destId="{733BACEF-5DB8-4E05-8C1B-F871DEF8905A}" srcOrd="0" destOrd="0" presId="urn:microsoft.com/office/officeart/2005/8/layout/orgChart1"/>
    <dgm:cxn modelId="{6B0D16F5-61BD-4ED9-BFE2-E31A9DC7EB8A}" type="presOf" srcId="{56018DD7-BB21-4DB1-8057-2C28E3B4B1A4}" destId="{0DFAC5D0-421A-47E9-80EA-9B0C88F206C7}" srcOrd="1" destOrd="0" presId="urn:microsoft.com/office/officeart/2005/8/layout/orgChart1"/>
    <dgm:cxn modelId="{29E4C4ED-EC38-4FD7-9353-3CA1718517CA}" type="presOf" srcId="{56018DD7-BB21-4DB1-8057-2C28E3B4B1A4}" destId="{9DF8F2A1-B92D-4177-906F-54017D53713D}" srcOrd="0" destOrd="0" presId="urn:microsoft.com/office/officeart/2005/8/layout/orgChart1"/>
    <dgm:cxn modelId="{1379590A-F81F-42E1-9BB2-B4455321A4FD}" srcId="{FE3E04C4-E12C-458C-BDB3-3EF24C8EA1D8}" destId="{E6A7B0B5-DCFD-4F2C-9EFC-7E6DEEA9C15E}" srcOrd="0" destOrd="0" parTransId="{0F10467E-9032-4DE6-85D6-BD258BF54238}" sibTransId="{D28456D0-39C5-40E3-B7F3-EC2B9EBF60D6}"/>
    <dgm:cxn modelId="{B09A17C3-06A0-4AAB-B51B-8137D3688E9A}" type="presParOf" srcId="{EDDC3E65-05DB-4563-A0F3-C021BF24489A}" destId="{8E01D097-8C16-4F1F-819E-C7F618074B5D}" srcOrd="0" destOrd="0" presId="urn:microsoft.com/office/officeart/2005/8/layout/orgChart1"/>
    <dgm:cxn modelId="{D5D36FB3-6189-43A9-83D2-801C6F6F82F7}" type="presParOf" srcId="{8E01D097-8C16-4F1F-819E-C7F618074B5D}" destId="{1D730325-433D-4E5B-AF88-C1BD18D12E3E}" srcOrd="0" destOrd="0" presId="urn:microsoft.com/office/officeart/2005/8/layout/orgChart1"/>
    <dgm:cxn modelId="{FC708ACD-EF74-4452-B46B-2C61FE2C2747}" type="presParOf" srcId="{1D730325-433D-4E5B-AF88-C1BD18D12E3E}" destId="{5A0CD950-255E-4259-8E25-6262F5FABBA6}" srcOrd="0" destOrd="0" presId="urn:microsoft.com/office/officeart/2005/8/layout/orgChart1"/>
    <dgm:cxn modelId="{ECDD277B-58A2-4F31-8785-3E70D81EA58E}" type="presParOf" srcId="{1D730325-433D-4E5B-AF88-C1BD18D12E3E}" destId="{F4A291D4-97FC-441E-9A57-BBB9AE98AA80}" srcOrd="1" destOrd="0" presId="urn:microsoft.com/office/officeart/2005/8/layout/orgChart1"/>
    <dgm:cxn modelId="{7B37EC6B-9C45-4354-9C4D-31A59EC4EAA6}" type="presParOf" srcId="{8E01D097-8C16-4F1F-819E-C7F618074B5D}" destId="{D74289DE-B76E-4B38-874F-F0E6A34C7BDB}" srcOrd="1" destOrd="0" presId="urn:microsoft.com/office/officeart/2005/8/layout/orgChart1"/>
    <dgm:cxn modelId="{45EB67B9-5B3D-4C7D-A9B0-61FBA140BBEF}" type="presParOf" srcId="{D74289DE-B76E-4B38-874F-F0E6A34C7BDB}" destId="{769E1177-400C-4516-8E11-D407341EE3E5}" srcOrd="0" destOrd="0" presId="urn:microsoft.com/office/officeart/2005/8/layout/orgChart1"/>
    <dgm:cxn modelId="{B9447190-B19A-46A4-91C0-220446A79860}" type="presParOf" srcId="{D74289DE-B76E-4B38-874F-F0E6A34C7BDB}" destId="{244993F6-F485-4AEC-9435-0B5BA8D51659}" srcOrd="1" destOrd="0" presId="urn:microsoft.com/office/officeart/2005/8/layout/orgChart1"/>
    <dgm:cxn modelId="{DBE9506A-667B-4EE2-BC66-BD563A7FB869}" type="presParOf" srcId="{244993F6-F485-4AEC-9435-0B5BA8D51659}" destId="{0A69B5A9-64D2-45C3-B16D-0C16C914E6AD}" srcOrd="0" destOrd="0" presId="urn:microsoft.com/office/officeart/2005/8/layout/orgChart1"/>
    <dgm:cxn modelId="{7007CA9E-128A-4BB8-B186-4CE59FF6E98C}" type="presParOf" srcId="{0A69B5A9-64D2-45C3-B16D-0C16C914E6AD}" destId="{E7B6A7FA-9CD7-4F6C-B98A-54F2438A7D71}" srcOrd="0" destOrd="0" presId="urn:microsoft.com/office/officeart/2005/8/layout/orgChart1"/>
    <dgm:cxn modelId="{91DD0DAC-D6B5-4897-8E4E-B2DDC50BB32D}" type="presParOf" srcId="{0A69B5A9-64D2-45C3-B16D-0C16C914E6AD}" destId="{8FCAEB2D-1FAB-45F9-8476-6E21A24F8273}" srcOrd="1" destOrd="0" presId="urn:microsoft.com/office/officeart/2005/8/layout/orgChart1"/>
    <dgm:cxn modelId="{AEC7B613-8A73-4A85-9A5B-52AFFA990B9F}" type="presParOf" srcId="{244993F6-F485-4AEC-9435-0B5BA8D51659}" destId="{91B2C754-AE9D-4DDC-9D2E-98E4591BA3F7}" srcOrd="1" destOrd="0" presId="urn:microsoft.com/office/officeart/2005/8/layout/orgChart1"/>
    <dgm:cxn modelId="{102BD794-948A-450D-883E-2817F10E41B7}" type="presParOf" srcId="{91B2C754-AE9D-4DDC-9D2E-98E4591BA3F7}" destId="{8A4820A8-55F8-4AF4-A50F-C2475C2F0485}" srcOrd="0" destOrd="0" presId="urn:microsoft.com/office/officeart/2005/8/layout/orgChart1"/>
    <dgm:cxn modelId="{277E538B-A266-4EB8-9CF2-5B45159360F6}" type="presParOf" srcId="{91B2C754-AE9D-4DDC-9D2E-98E4591BA3F7}" destId="{392897AC-2D38-4307-9947-875120069769}" srcOrd="1" destOrd="0" presId="urn:microsoft.com/office/officeart/2005/8/layout/orgChart1"/>
    <dgm:cxn modelId="{F1B3DF04-04B0-4A1F-8A44-D2ECB945C771}" type="presParOf" srcId="{392897AC-2D38-4307-9947-875120069769}" destId="{0E3226D4-EB6F-4A51-8EBA-86B9CA13A2E3}" srcOrd="0" destOrd="0" presId="urn:microsoft.com/office/officeart/2005/8/layout/orgChart1"/>
    <dgm:cxn modelId="{78BB5617-C38A-44E1-9844-5C3F20852B36}" type="presParOf" srcId="{0E3226D4-EB6F-4A51-8EBA-86B9CA13A2E3}" destId="{9DF8F2A1-B92D-4177-906F-54017D53713D}" srcOrd="0" destOrd="0" presId="urn:microsoft.com/office/officeart/2005/8/layout/orgChart1"/>
    <dgm:cxn modelId="{11205F11-A74D-4EA7-B7C9-1BAA0C660E9B}" type="presParOf" srcId="{0E3226D4-EB6F-4A51-8EBA-86B9CA13A2E3}" destId="{0DFAC5D0-421A-47E9-80EA-9B0C88F206C7}" srcOrd="1" destOrd="0" presId="urn:microsoft.com/office/officeart/2005/8/layout/orgChart1"/>
    <dgm:cxn modelId="{5B8663CE-0B96-4196-ABD1-7A6AB249A4BF}" type="presParOf" srcId="{392897AC-2D38-4307-9947-875120069769}" destId="{BF0C1117-4365-46CC-97C9-FB7106B436DA}" srcOrd="1" destOrd="0" presId="urn:microsoft.com/office/officeart/2005/8/layout/orgChart1"/>
    <dgm:cxn modelId="{417AAEDE-C0E9-4E8E-B9CD-4B2BB1ACE32E}" type="presParOf" srcId="{392897AC-2D38-4307-9947-875120069769}" destId="{AD393977-BCE2-48AF-9B00-19D0D3226633}" srcOrd="2" destOrd="0" presId="urn:microsoft.com/office/officeart/2005/8/layout/orgChart1"/>
    <dgm:cxn modelId="{DAC1F67A-AC31-4A97-A88A-B950FEF88C39}" type="presParOf" srcId="{91B2C754-AE9D-4DDC-9D2E-98E4591BA3F7}" destId="{92537DB1-711D-4203-8690-C4CA0A06FF39}" srcOrd="2" destOrd="0" presId="urn:microsoft.com/office/officeart/2005/8/layout/orgChart1"/>
    <dgm:cxn modelId="{DE9507D0-3C97-485A-97B7-1DE9E941240F}" type="presParOf" srcId="{91B2C754-AE9D-4DDC-9D2E-98E4591BA3F7}" destId="{180DBD26-7C65-4E2F-8C25-88D2420F0F90}" srcOrd="3" destOrd="0" presId="urn:microsoft.com/office/officeart/2005/8/layout/orgChart1"/>
    <dgm:cxn modelId="{9846047E-1DB3-416B-B5C6-6231195ED30F}" type="presParOf" srcId="{180DBD26-7C65-4E2F-8C25-88D2420F0F90}" destId="{55BD23FE-57F3-413D-B7A6-B45B594B6273}" srcOrd="0" destOrd="0" presId="urn:microsoft.com/office/officeart/2005/8/layout/orgChart1"/>
    <dgm:cxn modelId="{341091D1-5928-4966-9477-EBBEEC1E328B}" type="presParOf" srcId="{55BD23FE-57F3-413D-B7A6-B45B594B6273}" destId="{CD2D2088-E230-401B-8BD1-03C8273B0C9D}" srcOrd="0" destOrd="0" presId="urn:microsoft.com/office/officeart/2005/8/layout/orgChart1"/>
    <dgm:cxn modelId="{5CF842EF-B831-4D25-A7B8-B089279217E0}" type="presParOf" srcId="{55BD23FE-57F3-413D-B7A6-B45B594B6273}" destId="{6F64C3AE-E319-4DA9-8C75-AAE6C82521F9}" srcOrd="1" destOrd="0" presId="urn:microsoft.com/office/officeart/2005/8/layout/orgChart1"/>
    <dgm:cxn modelId="{9DAFD481-B6D4-4DE6-BFCF-06ED8A033F13}" type="presParOf" srcId="{180DBD26-7C65-4E2F-8C25-88D2420F0F90}" destId="{207C7A68-7FC5-4A4B-9D3A-8674BBF677A2}" srcOrd="1" destOrd="0" presId="urn:microsoft.com/office/officeart/2005/8/layout/orgChart1"/>
    <dgm:cxn modelId="{8F2CE0AF-2EAD-4E1D-9041-6E5D52C05F08}" type="presParOf" srcId="{180DBD26-7C65-4E2F-8C25-88D2420F0F90}" destId="{B7F19E89-495B-4B86-8EDA-7202E9A46FCE}" srcOrd="2" destOrd="0" presId="urn:microsoft.com/office/officeart/2005/8/layout/orgChart1"/>
    <dgm:cxn modelId="{DB526E28-8DA9-4B87-BBF3-BA4C803375AE}" type="presParOf" srcId="{91B2C754-AE9D-4DDC-9D2E-98E4591BA3F7}" destId="{253D4D3B-8C56-4004-B1D8-8E7447A6D871}" srcOrd="4" destOrd="0" presId="urn:microsoft.com/office/officeart/2005/8/layout/orgChart1"/>
    <dgm:cxn modelId="{7CE9D792-6932-4991-9F71-C1757CBE38DC}" type="presParOf" srcId="{91B2C754-AE9D-4DDC-9D2E-98E4591BA3F7}" destId="{A127B3AE-CFB0-41DD-B0A5-B6C4EF8D5BB0}" srcOrd="5" destOrd="0" presId="urn:microsoft.com/office/officeart/2005/8/layout/orgChart1"/>
    <dgm:cxn modelId="{37F9EBFC-23AE-454C-A022-8D1ECE833590}" type="presParOf" srcId="{A127B3AE-CFB0-41DD-B0A5-B6C4EF8D5BB0}" destId="{92009E1A-DB19-4AF2-BA49-FD2CFAE2EE21}" srcOrd="0" destOrd="0" presId="urn:microsoft.com/office/officeart/2005/8/layout/orgChart1"/>
    <dgm:cxn modelId="{A2824597-9F72-405B-A50F-0B6C2519D50D}" type="presParOf" srcId="{92009E1A-DB19-4AF2-BA49-FD2CFAE2EE21}" destId="{987DA29B-E5C4-4FFE-AFC0-27DDF0B6F19C}" srcOrd="0" destOrd="0" presId="urn:microsoft.com/office/officeart/2005/8/layout/orgChart1"/>
    <dgm:cxn modelId="{431A6C24-6ABE-4E92-A1EC-1276D862F6AC}" type="presParOf" srcId="{92009E1A-DB19-4AF2-BA49-FD2CFAE2EE21}" destId="{305B31AD-E4A6-43A2-B182-7A461AE0668B}" srcOrd="1" destOrd="0" presId="urn:microsoft.com/office/officeart/2005/8/layout/orgChart1"/>
    <dgm:cxn modelId="{5354B2B4-9D42-4D25-9611-C103B77916D2}" type="presParOf" srcId="{A127B3AE-CFB0-41DD-B0A5-B6C4EF8D5BB0}" destId="{E73014A6-190E-49A0-A71C-7428D2FAFE64}" srcOrd="1" destOrd="0" presId="urn:microsoft.com/office/officeart/2005/8/layout/orgChart1"/>
    <dgm:cxn modelId="{428C2085-1233-48FB-BC48-AD9F0578CB0D}" type="presParOf" srcId="{A127B3AE-CFB0-41DD-B0A5-B6C4EF8D5BB0}" destId="{A609F4D6-F14F-46DC-99B9-82F2EBCB2348}" srcOrd="2" destOrd="0" presId="urn:microsoft.com/office/officeart/2005/8/layout/orgChart1"/>
    <dgm:cxn modelId="{7918115C-9674-4208-9859-7564FC68B18C}" type="presParOf" srcId="{91B2C754-AE9D-4DDC-9D2E-98E4591BA3F7}" destId="{3DE3F234-00F3-420A-865B-2BDB93E7F7CB}" srcOrd="6" destOrd="0" presId="urn:microsoft.com/office/officeart/2005/8/layout/orgChart1"/>
    <dgm:cxn modelId="{68039162-8851-4804-B950-CCEAC8F37460}" type="presParOf" srcId="{91B2C754-AE9D-4DDC-9D2E-98E4591BA3F7}" destId="{799CB568-E10D-4166-9455-A928D8B1737E}" srcOrd="7" destOrd="0" presId="urn:microsoft.com/office/officeart/2005/8/layout/orgChart1"/>
    <dgm:cxn modelId="{02EAFC7D-0792-4308-8618-8B7BE4C218D1}" type="presParOf" srcId="{799CB568-E10D-4166-9455-A928D8B1737E}" destId="{11D25665-2FB9-4B22-BDE3-1CAC9683C000}" srcOrd="0" destOrd="0" presId="urn:microsoft.com/office/officeart/2005/8/layout/orgChart1"/>
    <dgm:cxn modelId="{1B262D9F-CC76-40EF-8357-29C347291788}" type="presParOf" srcId="{11D25665-2FB9-4B22-BDE3-1CAC9683C000}" destId="{40776AF8-5DDE-4C46-99BC-D9E6C08F862B}" srcOrd="0" destOrd="0" presId="urn:microsoft.com/office/officeart/2005/8/layout/orgChart1"/>
    <dgm:cxn modelId="{8FCE48DD-36C9-436C-B7EB-260C99D838CC}" type="presParOf" srcId="{11D25665-2FB9-4B22-BDE3-1CAC9683C000}" destId="{9AB32DC4-E7C0-459D-9A06-3617A0888757}" srcOrd="1" destOrd="0" presId="urn:microsoft.com/office/officeart/2005/8/layout/orgChart1"/>
    <dgm:cxn modelId="{6E90E60A-8C84-4335-8CEC-3DDB79D6527B}" type="presParOf" srcId="{799CB568-E10D-4166-9455-A928D8B1737E}" destId="{D55D8A78-3114-4DE2-BC93-68B70AC75804}" srcOrd="1" destOrd="0" presId="urn:microsoft.com/office/officeart/2005/8/layout/orgChart1"/>
    <dgm:cxn modelId="{8538AE04-4704-4487-A294-4A2A048D924E}" type="presParOf" srcId="{799CB568-E10D-4166-9455-A928D8B1737E}" destId="{D993FE6A-9DBE-49BD-A173-42CF9A574D0E}" srcOrd="2" destOrd="0" presId="urn:microsoft.com/office/officeart/2005/8/layout/orgChart1"/>
    <dgm:cxn modelId="{942EBD13-51A1-4DF3-AF21-B6BD9B44F0A6}" type="presParOf" srcId="{244993F6-F485-4AEC-9435-0B5BA8D51659}" destId="{02BD884E-63E2-4132-B8F2-8BC99A2198E8}" srcOrd="2" destOrd="0" presId="urn:microsoft.com/office/officeart/2005/8/layout/orgChart1"/>
    <dgm:cxn modelId="{E98EDC32-067F-4677-A097-9EB9B5270082}" type="presParOf" srcId="{D74289DE-B76E-4B38-874F-F0E6A34C7BDB}" destId="{88D0DF82-20C5-4237-A167-22DF5927D046}" srcOrd="2" destOrd="0" presId="urn:microsoft.com/office/officeart/2005/8/layout/orgChart1"/>
    <dgm:cxn modelId="{EFEEA4AE-BBC3-4BF6-84CE-4E749C8C6F9B}" type="presParOf" srcId="{D74289DE-B76E-4B38-874F-F0E6A34C7BDB}" destId="{5E32E584-9A2C-4BDB-AD4F-3DA61A904A0A}" srcOrd="3" destOrd="0" presId="urn:microsoft.com/office/officeart/2005/8/layout/orgChart1"/>
    <dgm:cxn modelId="{AEF65FFA-29BA-40D3-ABE2-1EECF3414857}" type="presParOf" srcId="{5E32E584-9A2C-4BDB-AD4F-3DA61A904A0A}" destId="{1A2073A9-7500-4A22-B86C-4D3B184BD6A2}" srcOrd="0" destOrd="0" presId="urn:microsoft.com/office/officeart/2005/8/layout/orgChart1"/>
    <dgm:cxn modelId="{E23161D0-A79F-40B1-8356-8997F5108396}" type="presParOf" srcId="{1A2073A9-7500-4A22-B86C-4D3B184BD6A2}" destId="{51DC78A0-A3AE-4668-9210-44E1DA4EADB0}" srcOrd="0" destOrd="0" presId="urn:microsoft.com/office/officeart/2005/8/layout/orgChart1"/>
    <dgm:cxn modelId="{765FABB5-DED4-4A59-ABF3-E677D49AEBDA}" type="presParOf" srcId="{1A2073A9-7500-4A22-B86C-4D3B184BD6A2}" destId="{D21C7AC9-16D9-4CAD-83B9-D21AD78FF192}" srcOrd="1" destOrd="0" presId="urn:microsoft.com/office/officeart/2005/8/layout/orgChart1"/>
    <dgm:cxn modelId="{C61DCA8F-4098-4080-937C-B9CBE64E70E1}" type="presParOf" srcId="{5E32E584-9A2C-4BDB-AD4F-3DA61A904A0A}" destId="{AC7A0549-125A-42F5-A349-69610EC798F7}" srcOrd="1" destOrd="0" presId="urn:microsoft.com/office/officeart/2005/8/layout/orgChart1"/>
    <dgm:cxn modelId="{688080E0-F671-47F7-83D0-63D81A657154}" type="presParOf" srcId="{AC7A0549-125A-42F5-A349-69610EC798F7}" destId="{E18DC815-9351-4D65-A69E-05D39EB0B34C}" srcOrd="0" destOrd="0" presId="urn:microsoft.com/office/officeart/2005/8/layout/orgChart1"/>
    <dgm:cxn modelId="{37FD529B-52B6-4B3F-8FDA-561DAD9D7096}" type="presParOf" srcId="{AC7A0549-125A-42F5-A349-69610EC798F7}" destId="{8448AABF-1C09-4AC4-9DCE-63E827EAE9B9}" srcOrd="1" destOrd="0" presId="urn:microsoft.com/office/officeart/2005/8/layout/orgChart1"/>
    <dgm:cxn modelId="{BBE91C99-03A2-4C25-B668-5189BA72AA97}" type="presParOf" srcId="{8448AABF-1C09-4AC4-9DCE-63E827EAE9B9}" destId="{4D38DA7B-4386-47CE-9A54-4B0FA952B731}" srcOrd="0" destOrd="0" presId="urn:microsoft.com/office/officeart/2005/8/layout/orgChart1"/>
    <dgm:cxn modelId="{7AEDF02E-2CFD-4B68-B7A6-8DC69B94B02F}" type="presParOf" srcId="{4D38DA7B-4386-47CE-9A54-4B0FA952B731}" destId="{A28AEF51-AB33-49E4-9E19-68E82138EDFC}" srcOrd="0" destOrd="0" presId="urn:microsoft.com/office/officeart/2005/8/layout/orgChart1"/>
    <dgm:cxn modelId="{FE7D41E6-F85B-4124-A417-654727351676}" type="presParOf" srcId="{4D38DA7B-4386-47CE-9A54-4B0FA952B731}" destId="{B8A0C981-D970-417F-834A-D6AC219B7B19}" srcOrd="1" destOrd="0" presId="urn:microsoft.com/office/officeart/2005/8/layout/orgChart1"/>
    <dgm:cxn modelId="{379DE293-788B-404D-AF14-2454A4A64C75}" type="presParOf" srcId="{8448AABF-1C09-4AC4-9DCE-63E827EAE9B9}" destId="{AF536B41-167F-40FA-9229-9B34A54A8DF1}" srcOrd="1" destOrd="0" presId="urn:microsoft.com/office/officeart/2005/8/layout/orgChart1"/>
    <dgm:cxn modelId="{EB419A58-CBB3-42D8-89B2-DB9D58C5B7C9}" type="presParOf" srcId="{8448AABF-1C09-4AC4-9DCE-63E827EAE9B9}" destId="{220A2F96-000D-4101-B6F1-DB070590A4EB}" srcOrd="2" destOrd="0" presId="urn:microsoft.com/office/officeart/2005/8/layout/orgChart1"/>
    <dgm:cxn modelId="{14104DFD-9567-411C-AEEB-6B870F4E2884}" type="presParOf" srcId="{AC7A0549-125A-42F5-A349-69610EC798F7}" destId="{032259F2-0BF4-4DE8-8156-9A3D6AF4747E}" srcOrd="2" destOrd="0" presId="urn:microsoft.com/office/officeart/2005/8/layout/orgChart1"/>
    <dgm:cxn modelId="{035E12BB-0BDC-42B8-8951-262A3F671F68}" type="presParOf" srcId="{AC7A0549-125A-42F5-A349-69610EC798F7}" destId="{F70F94D1-4F2D-42A5-9ED9-B6542D6639AE}" srcOrd="3" destOrd="0" presId="urn:microsoft.com/office/officeart/2005/8/layout/orgChart1"/>
    <dgm:cxn modelId="{AE0A65D8-F392-4339-949C-36B09A9F3E68}" type="presParOf" srcId="{F70F94D1-4F2D-42A5-9ED9-B6542D6639AE}" destId="{BEEC8872-E90B-4881-95F1-1949AF8C3FC4}" srcOrd="0" destOrd="0" presId="urn:microsoft.com/office/officeart/2005/8/layout/orgChart1"/>
    <dgm:cxn modelId="{5A30C3F2-693A-4995-9084-C856FD087D9A}" type="presParOf" srcId="{BEEC8872-E90B-4881-95F1-1949AF8C3FC4}" destId="{4AF15FC8-324A-4D3D-B70A-5A6B9E99A2C0}" srcOrd="0" destOrd="0" presId="urn:microsoft.com/office/officeart/2005/8/layout/orgChart1"/>
    <dgm:cxn modelId="{A1EC0D72-818F-44DE-99B2-A2D4472AE545}" type="presParOf" srcId="{BEEC8872-E90B-4881-95F1-1949AF8C3FC4}" destId="{8DE1B20E-0DD9-42ED-BB75-4872F9C77E0F}" srcOrd="1" destOrd="0" presId="urn:microsoft.com/office/officeart/2005/8/layout/orgChart1"/>
    <dgm:cxn modelId="{4EE5BFBC-1F2C-4D0E-86BD-6B47FAB5FB39}" type="presParOf" srcId="{F70F94D1-4F2D-42A5-9ED9-B6542D6639AE}" destId="{B793A8CC-1F97-4D7B-AF3C-A9EB9965CC90}" srcOrd="1" destOrd="0" presId="urn:microsoft.com/office/officeart/2005/8/layout/orgChart1"/>
    <dgm:cxn modelId="{70D430F2-05CB-43D8-B093-F584DA38016A}" type="presParOf" srcId="{F70F94D1-4F2D-42A5-9ED9-B6542D6639AE}" destId="{35BCB5A8-8EDA-4D0F-B6D8-1F4B62F99C9E}" srcOrd="2" destOrd="0" presId="urn:microsoft.com/office/officeart/2005/8/layout/orgChart1"/>
    <dgm:cxn modelId="{DAEAECF0-E9A6-40B0-A75A-A0E5B8802479}" type="presParOf" srcId="{AC7A0549-125A-42F5-A349-69610EC798F7}" destId="{733BACEF-5DB8-4E05-8C1B-F871DEF8905A}" srcOrd="4" destOrd="0" presId="urn:microsoft.com/office/officeart/2005/8/layout/orgChart1"/>
    <dgm:cxn modelId="{E9C4E5DB-9F97-4D91-A7A0-83E44EE8E1E1}" type="presParOf" srcId="{AC7A0549-125A-42F5-A349-69610EC798F7}" destId="{5C2A4CF2-1B51-4CBE-A0BE-E58D89BD0C59}" srcOrd="5" destOrd="0" presId="urn:microsoft.com/office/officeart/2005/8/layout/orgChart1"/>
    <dgm:cxn modelId="{E428588A-74AE-485F-9AEA-6AAF967C61D4}" type="presParOf" srcId="{5C2A4CF2-1B51-4CBE-A0BE-E58D89BD0C59}" destId="{8A90FDAA-FD7A-4379-8D14-855FC2652EA8}" srcOrd="0" destOrd="0" presId="urn:microsoft.com/office/officeart/2005/8/layout/orgChart1"/>
    <dgm:cxn modelId="{DEC6CDC2-E5A8-41E9-918E-54FA19B7EB34}" type="presParOf" srcId="{8A90FDAA-FD7A-4379-8D14-855FC2652EA8}" destId="{54E1AB31-E43C-4777-AB42-986530F3F777}" srcOrd="0" destOrd="0" presId="urn:microsoft.com/office/officeart/2005/8/layout/orgChart1"/>
    <dgm:cxn modelId="{85D6260A-5E56-4ABB-AD8E-A18DA10329FB}" type="presParOf" srcId="{8A90FDAA-FD7A-4379-8D14-855FC2652EA8}" destId="{11CB756D-79A4-4197-B41E-A7D23E0EA561}" srcOrd="1" destOrd="0" presId="urn:microsoft.com/office/officeart/2005/8/layout/orgChart1"/>
    <dgm:cxn modelId="{527847DF-F005-425A-A547-37E0F9E63032}" type="presParOf" srcId="{5C2A4CF2-1B51-4CBE-A0BE-E58D89BD0C59}" destId="{BCF0ACA9-9B23-4BA1-BD3F-F8F338EF3EEF}" srcOrd="1" destOrd="0" presId="urn:microsoft.com/office/officeart/2005/8/layout/orgChart1"/>
    <dgm:cxn modelId="{8FCE28DC-E824-48A9-9AF8-14D516BFFC20}" type="presParOf" srcId="{5C2A4CF2-1B51-4CBE-A0BE-E58D89BD0C59}" destId="{D9D157C3-4C9C-460F-89B5-EB8F0A63D2DF}" srcOrd="2" destOrd="0" presId="urn:microsoft.com/office/officeart/2005/8/layout/orgChart1"/>
    <dgm:cxn modelId="{8EF3A193-A6C5-40E4-B029-3BFD296581F4}" type="presParOf" srcId="{5E32E584-9A2C-4BDB-AD4F-3DA61A904A0A}" destId="{2EBC381C-6139-4613-ADDC-46AA44596C3B}" srcOrd="2" destOrd="0" presId="urn:microsoft.com/office/officeart/2005/8/layout/orgChart1"/>
    <dgm:cxn modelId="{DFC0FF9F-ACC6-447F-8B4F-963DDC198591}" type="presParOf" srcId="{8E01D097-8C16-4F1F-819E-C7F618074B5D}" destId="{3196B29E-46F0-4F0C-ACA8-242D52F2792A}" srcOrd="2" destOrd="0" presId="urn:microsoft.com/office/officeart/2005/8/layout/orgChart1"/>
    <dgm:cxn modelId="{2A8665DC-A9C7-4B3F-B4A2-0F971AB40C4E}" type="presParOf" srcId="{EDDC3E65-05DB-4563-A0F3-C021BF24489A}" destId="{304138D0-3AA2-4A2D-BED9-FFC688BFFBAF}" srcOrd="1" destOrd="0" presId="urn:microsoft.com/office/officeart/2005/8/layout/orgChart1"/>
    <dgm:cxn modelId="{6B57C7FD-D344-4674-9AEE-C1C48EEA06CE}" type="presParOf" srcId="{304138D0-3AA2-4A2D-BED9-FFC688BFFBAF}" destId="{4A3B0CB6-C9E7-4CFF-99DE-CC92C0415D69}" srcOrd="0" destOrd="0" presId="urn:microsoft.com/office/officeart/2005/8/layout/orgChart1"/>
    <dgm:cxn modelId="{5F80F4AB-4727-4035-9000-84EE7093ABCB}" type="presParOf" srcId="{4A3B0CB6-C9E7-4CFF-99DE-CC92C0415D69}" destId="{2B438B41-FD51-471A-92F1-9C83FF9ABCF1}" srcOrd="0" destOrd="0" presId="urn:microsoft.com/office/officeart/2005/8/layout/orgChart1"/>
    <dgm:cxn modelId="{02422186-E58F-49CB-A109-B703F273BB2C}" type="presParOf" srcId="{4A3B0CB6-C9E7-4CFF-99DE-CC92C0415D69}" destId="{FAE4B7CF-4333-4A1D-8325-4F0A7A0F98CB}" srcOrd="1" destOrd="0" presId="urn:microsoft.com/office/officeart/2005/8/layout/orgChart1"/>
    <dgm:cxn modelId="{4258419B-EF20-4E06-8B04-B8CF85578C70}" type="presParOf" srcId="{304138D0-3AA2-4A2D-BED9-FFC688BFFBAF}" destId="{8CC08600-BF49-4629-9365-212FDEF8F187}" srcOrd="1" destOrd="0" presId="urn:microsoft.com/office/officeart/2005/8/layout/orgChart1"/>
    <dgm:cxn modelId="{A40FCB90-FF5D-4272-AF35-CD8C0ACCA387}" type="presParOf" srcId="{304138D0-3AA2-4A2D-BED9-FFC688BFFBAF}" destId="{7E5C1EBF-2EAC-4B08-B1AA-59981945683A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BACEF-5DB8-4E05-8C1B-F871DEF8905A}">
      <dsp:nvSpPr>
        <dsp:cNvPr id="0" name=""/>
        <dsp:cNvSpPr/>
      </dsp:nvSpPr>
      <dsp:spPr>
        <a:xfrm>
          <a:off x="5765728" y="2017987"/>
          <a:ext cx="1689028" cy="293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568"/>
              </a:lnTo>
              <a:lnTo>
                <a:pt x="1689028" y="146568"/>
              </a:lnTo>
              <a:lnTo>
                <a:pt x="1689028" y="293137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2259F2-0BF4-4DE8-8156-9A3D6AF4747E}">
      <dsp:nvSpPr>
        <dsp:cNvPr id="0" name=""/>
        <dsp:cNvSpPr/>
      </dsp:nvSpPr>
      <dsp:spPr>
        <a:xfrm>
          <a:off x="5720008" y="2017987"/>
          <a:ext cx="91440" cy="2931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3137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8DC815-9351-4D65-A69E-05D39EB0B34C}">
      <dsp:nvSpPr>
        <dsp:cNvPr id="0" name=""/>
        <dsp:cNvSpPr/>
      </dsp:nvSpPr>
      <dsp:spPr>
        <a:xfrm>
          <a:off x="4076700" y="2017987"/>
          <a:ext cx="1689028" cy="293137"/>
        </a:xfrm>
        <a:custGeom>
          <a:avLst/>
          <a:gdLst/>
          <a:ahLst/>
          <a:cxnLst/>
          <a:rect l="0" t="0" r="0" b="0"/>
          <a:pathLst>
            <a:path>
              <a:moveTo>
                <a:pt x="1689028" y="0"/>
              </a:moveTo>
              <a:lnTo>
                <a:pt x="1689028" y="146568"/>
              </a:lnTo>
              <a:lnTo>
                <a:pt x="0" y="146568"/>
              </a:lnTo>
              <a:lnTo>
                <a:pt x="0" y="293137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0DF82-20C5-4237-A167-22DF5927D046}">
      <dsp:nvSpPr>
        <dsp:cNvPr id="0" name=""/>
        <dsp:cNvSpPr/>
      </dsp:nvSpPr>
      <dsp:spPr>
        <a:xfrm>
          <a:off x="3654442" y="1026904"/>
          <a:ext cx="2111285" cy="293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568"/>
              </a:lnTo>
              <a:lnTo>
                <a:pt x="2111285" y="146568"/>
              </a:lnTo>
              <a:lnTo>
                <a:pt x="2111285" y="293137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E3F234-00F3-420A-865B-2BDB93E7F7CB}">
      <dsp:nvSpPr>
        <dsp:cNvPr id="0" name=""/>
        <dsp:cNvSpPr/>
      </dsp:nvSpPr>
      <dsp:spPr>
        <a:xfrm>
          <a:off x="1543156" y="2017987"/>
          <a:ext cx="146568" cy="16331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3193"/>
              </a:lnTo>
              <a:lnTo>
                <a:pt x="146568" y="1633193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D4D3B-8C56-4004-B1D8-8E7447A6D871}">
      <dsp:nvSpPr>
        <dsp:cNvPr id="0" name=""/>
        <dsp:cNvSpPr/>
      </dsp:nvSpPr>
      <dsp:spPr>
        <a:xfrm>
          <a:off x="1396588" y="2017987"/>
          <a:ext cx="146568" cy="1633193"/>
        </a:xfrm>
        <a:custGeom>
          <a:avLst/>
          <a:gdLst/>
          <a:ahLst/>
          <a:cxnLst/>
          <a:rect l="0" t="0" r="0" b="0"/>
          <a:pathLst>
            <a:path>
              <a:moveTo>
                <a:pt x="146568" y="0"/>
              </a:moveTo>
              <a:lnTo>
                <a:pt x="146568" y="1633193"/>
              </a:lnTo>
              <a:lnTo>
                <a:pt x="0" y="1633193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537DB1-711D-4203-8690-C4CA0A06FF39}">
      <dsp:nvSpPr>
        <dsp:cNvPr id="0" name=""/>
        <dsp:cNvSpPr/>
      </dsp:nvSpPr>
      <dsp:spPr>
        <a:xfrm>
          <a:off x="1543156" y="2017987"/>
          <a:ext cx="146568" cy="64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2110"/>
              </a:lnTo>
              <a:lnTo>
                <a:pt x="146568" y="642110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4820A8-55F8-4AF4-A50F-C2475C2F0485}">
      <dsp:nvSpPr>
        <dsp:cNvPr id="0" name=""/>
        <dsp:cNvSpPr/>
      </dsp:nvSpPr>
      <dsp:spPr>
        <a:xfrm>
          <a:off x="1396588" y="2017987"/>
          <a:ext cx="146568" cy="642110"/>
        </a:xfrm>
        <a:custGeom>
          <a:avLst/>
          <a:gdLst/>
          <a:ahLst/>
          <a:cxnLst/>
          <a:rect l="0" t="0" r="0" b="0"/>
          <a:pathLst>
            <a:path>
              <a:moveTo>
                <a:pt x="146568" y="0"/>
              </a:moveTo>
              <a:lnTo>
                <a:pt x="146568" y="642110"/>
              </a:lnTo>
              <a:lnTo>
                <a:pt x="0" y="642110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E1177-400C-4516-8E11-D407341EE3E5}">
      <dsp:nvSpPr>
        <dsp:cNvPr id="0" name=""/>
        <dsp:cNvSpPr/>
      </dsp:nvSpPr>
      <dsp:spPr>
        <a:xfrm>
          <a:off x="1543156" y="1026904"/>
          <a:ext cx="2111285" cy="293137"/>
        </a:xfrm>
        <a:custGeom>
          <a:avLst/>
          <a:gdLst/>
          <a:ahLst/>
          <a:cxnLst/>
          <a:rect l="0" t="0" r="0" b="0"/>
          <a:pathLst>
            <a:path>
              <a:moveTo>
                <a:pt x="2111285" y="0"/>
              </a:moveTo>
              <a:lnTo>
                <a:pt x="2111285" y="146568"/>
              </a:lnTo>
              <a:lnTo>
                <a:pt x="0" y="146568"/>
              </a:lnTo>
              <a:lnTo>
                <a:pt x="0" y="293137"/>
              </a:lnTo>
            </a:path>
          </a:pathLst>
        </a:custGeom>
        <a:noFill/>
        <a:ln w="15875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CD950-255E-4259-8E25-6262F5FABBA6}">
      <dsp:nvSpPr>
        <dsp:cNvPr id="0" name=""/>
        <dsp:cNvSpPr/>
      </dsp:nvSpPr>
      <dsp:spPr>
        <a:xfrm>
          <a:off x="2956497" y="328958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Ministry of Health</a:t>
          </a:r>
        </a:p>
      </dsp:txBody>
      <dsp:txXfrm>
        <a:off x="2956497" y="328958"/>
        <a:ext cx="1395891" cy="697945"/>
      </dsp:txXfrm>
    </dsp:sp>
    <dsp:sp modelId="{E7B6A7FA-9CD7-4F6C-B98A-54F2438A7D71}">
      <dsp:nvSpPr>
        <dsp:cNvPr id="0" name=""/>
        <dsp:cNvSpPr/>
      </dsp:nvSpPr>
      <dsp:spPr>
        <a:xfrm>
          <a:off x="845211" y="1320041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Health Funds</a:t>
          </a:r>
        </a:p>
      </dsp:txBody>
      <dsp:txXfrm>
        <a:off x="845211" y="1320041"/>
        <a:ext cx="1395891" cy="697945"/>
      </dsp:txXfrm>
    </dsp:sp>
    <dsp:sp modelId="{9DF8F2A1-B92D-4177-906F-54017D53713D}">
      <dsp:nvSpPr>
        <dsp:cNvPr id="0" name=""/>
        <dsp:cNvSpPr/>
      </dsp:nvSpPr>
      <dsp:spPr>
        <a:xfrm>
          <a:off x="696" y="2311124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err="1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Clalit</a:t>
          </a: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 </a:t>
          </a:r>
          <a:b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52%</a:t>
          </a:r>
        </a:p>
      </dsp:txBody>
      <dsp:txXfrm>
        <a:off x="696" y="2311124"/>
        <a:ext cx="1395891" cy="697945"/>
      </dsp:txXfrm>
    </dsp:sp>
    <dsp:sp modelId="{CD2D2088-E230-401B-8BD1-03C8273B0C9D}">
      <dsp:nvSpPr>
        <dsp:cNvPr id="0" name=""/>
        <dsp:cNvSpPr/>
      </dsp:nvSpPr>
      <dsp:spPr>
        <a:xfrm>
          <a:off x="1689725" y="2311124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Maccabi </a:t>
          </a:r>
          <a:b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25%</a:t>
          </a:r>
        </a:p>
      </dsp:txBody>
      <dsp:txXfrm>
        <a:off x="1689725" y="2311124"/>
        <a:ext cx="1395891" cy="697945"/>
      </dsp:txXfrm>
    </dsp:sp>
    <dsp:sp modelId="{987DA29B-E5C4-4FFE-AFC0-27DDF0B6F19C}">
      <dsp:nvSpPr>
        <dsp:cNvPr id="0" name=""/>
        <dsp:cNvSpPr/>
      </dsp:nvSpPr>
      <dsp:spPr>
        <a:xfrm>
          <a:off x="696" y="3302207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err="1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Meuhedet</a:t>
          </a: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 </a:t>
          </a:r>
          <a:b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14%</a:t>
          </a:r>
        </a:p>
      </dsp:txBody>
      <dsp:txXfrm>
        <a:off x="696" y="3302207"/>
        <a:ext cx="1395891" cy="697945"/>
      </dsp:txXfrm>
    </dsp:sp>
    <dsp:sp modelId="{40776AF8-5DDE-4C46-99BC-D9E6C08F862B}">
      <dsp:nvSpPr>
        <dsp:cNvPr id="0" name=""/>
        <dsp:cNvSpPr/>
      </dsp:nvSpPr>
      <dsp:spPr>
        <a:xfrm>
          <a:off x="1689725" y="3302207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err="1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Leumit</a:t>
          </a: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 </a:t>
          </a:r>
          <a:b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</a:b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9%</a:t>
          </a:r>
        </a:p>
      </dsp:txBody>
      <dsp:txXfrm>
        <a:off x="1689725" y="3302207"/>
        <a:ext cx="1395891" cy="697945"/>
      </dsp:txXfrm>
    </dsp:sp>
    <dsp:sp modelId="{51DC78A0-A3AE-4668-9210-44E1DA4EADB0}">
      <dsp:nvSpPr>
        <dsp:cNvPr id="0" name=""/>
        <dsp:cNvSpPr/>
      </dsp:nvSpPr>
      <dsp:spPr>
        <a:xfrm>
          <a:off x="5067782" y="1320041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Hospitals</a:t>
          </a:r>
        </a:p>
      </dsp:txBody>
      <dsp:txXfrm>
        <a:off x="5067782" y="1320041"/>
        <a:ext cx="1395891" cy="697945"/>
      </dsp:txXfrm>
    </dsp:sp>
    <dsp:sp modelId="{A28AEF51-AB33-49E4-9E19-68E82138EDFC}">
      <dsp:nvSpPr>
        <dsp:cNvPr id="0" name=""/>
        <dsp:cNvSpPr/>
      </dsp:nvSpPr>
      <dsp:spPr>
        <a:xfrm>
          <a:off x="3378754" y="2311124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Acute Care 45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Beds: 14,972</a:t>
          </a:r>
        </a:p>
      </dsp:txBody>
      <dsp:txXfrm>
        <a:off x="3378754" y="2311124"/>
        <a:ext cx="1395891" cy="697945"/>
      </dsp:txXfrm>
    </dsp:sp>
    <dsp:sp modelId="{4AF15FC8-324A-4D3D-B70A-5A6B9E99A2C0}">
      <dsp:nvSpPr>
        <dsp:cNvPr id="0" name=""/>
        <dsp:cNvSpPr/>
      </dsp:nvSpPr>
      <dsp:spPr>
        <a:xfrm>
          <a:off x="5067782" y="2311124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Psychiatric 13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Beds: 3,467</a:t>
          </a:r>
        </a:p>
      </dsp:txBody>
      <dsp:txXfrm>
        <a:off x="5067782" y="2311124"/>
        <a:ext cx="1395891" cy="697945"/>
      </dsp:txXfrm>
    </dsp:sp>
    <dsp:sp modelId="{54E1AB31-E43C-4777-AB42-986530F3F777}">
      <dsp:nvSpPr>
        <dsp:cNvPr id="0" name=""/>
        <dsp:cNvSpPr/>
      </dsp:nvSpPr>
      <dsp:spPr>
        <a:xfrm>
          <a:off x="6756811" y="2311124"/>
          <a:ext cx="1395891" cy="697945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Geriatric 313</a:t>
          </a:r>
        </a:p>
        <a:p>
          <a:pPr marL="0" marR="0" lvl="0" indent="0" algn="ctr" defTabSz="914400" rtl="1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Beds: 24,427</a:t>
          </a:r>
        </a:p>
      </dsp:txBody>
      <dsp:txXfrm>
        <a:off x="6756811" y="2311124"/>
        <a:ext cx="1395891" cy="697945"/>
      </dsp:txXfrm>
    </dsp:sp>
    <dsp:sp modelId="{2B438B41-FD51-471A-92F1-9C83FF9ABCF1}">
      <dsp:nvSpPr>
        <dsp:cNvPr id="0" name=""/>
        <dsp:cNvSpPr/>
      </dsp:nvSpPr>
      <dsp:spPr>
        <a:xfrm>
          <a:off x="4645525" y="328958"/>
          <a:ext cx="1395891" cy="463066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1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en-US" sz="1400" b="1" i="0" u="none" strike="noStrike" kern="1200" cap="none" normalizeH="0" baseline="0" dirty="0" smtClean="0">
              <a:ln/>
              <a:effectLst/>
              <a:latin typeface="Trebuchet MS" pitchFamily="34" charset="0"/>
              <a:ea typeface="Arial Unicode MS" pitchFamily="34" charset="-128"/>
              <a:cs typeface="Arial Unicode MS" pitchFamily="34" charset="-128"/>
            </a:rPr>
            <a:t>Ministry of Finance</a:t>
          </a:r>
        </a:p>
      </dsp:txBody>
      <dsp:txXfrm>
        <a:off x="4645525" y="328958"/>
        <a:ext cx="1395891" cy="463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4AA59-D151-4B27-B638-3D90F7DB3752}" type="datetimeFigureOut">
              <a:rPr lang="en-US" smtClean="0"/>
              <a:pPr/>
              <a:t>3/6/2014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0BCA1-EE31-4E0A-ACED-2AD792F03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80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A46F1-B06E-482D-A8C2-5E2971A6D26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607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B770268B-7A92-4C24-83A7-06C9DCF3AA84}" type="slidenum">
              <a:rPr lang="he-IL">
                <a:solidFill>
                  <a:srgbClr val="000000"/>
                </a:solidFill>
                <a:latin typeface="Calibri" pitchFamily="34" charset="0"/>
              </a:rPr>
              <a:pPr/>
              <a:t>13</a:t>
            </a:fld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808471-B11D-4A70-BF76-629B5360CD87}" type="slidenum">
              <a:rPr lang="ar-SA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1633" y="8684826"/>
            <a:ext cx="2971092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6910FAB-C543-4F4E-B2F2-DBC0DCCDA1C1}" type="slidenum">
              <a:rPr lang="ar-SA" sz="1200">
                <a:solidFill>
                  <a:prstClr val="black"/>
                </a:solidFill>
                <a:latin typeface="Calibri" pitchFamily="34" charset="0"/>
              </a:rPr>
              <a:pPr eaLnBrk="1" hangingPunct="1"/>
              <a:t>14</a:t>
            </a:fld>
            <a:endParaRPr lang="en-US" sz="12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83" y="4343144"/>
            <a:ext cx="5029635" cy="41150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B770268B-7A92-4C24-83A7-06C9DCF3AA84}" type="slidenum">
              <a:rPr lang="he-IL">
                <a:solidFill>
                  <a:srgbClr val="000000"/>
                </a:solidFill>
                <a:latin typeface="Calibri" pitchFamily="34" charset="0"/>
              </a:rPr>
              <a:pPr/>
              <a:t>15</a:t>
            </a:fld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9B4D4-3CCF-46C9-8B85-4D071683ED6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9B4D4-3CCF-46C9-8B85-4D071683ED6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627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600" smtClean="0">
              <a:solidFill>
                <a:srgbClr val="002060"/>
              </a:solidFill>
              <a:latin typeface="Gisha" pitchFamily="34" charset="-79"/>
              <a:cs typeface="Gisha" pitchFamily="34" charset="-79"/>
            </a:endParaRPr>
          </a:p>
          <a:p>
            <a:pPr eaLnBrk="1" hangingPunct="1">
              <a:spcBef>
                <a:spcPct val="0"/>
              </a:spcBef>
            </a:pPr>
            <a:endParaRPr lang="en-US" sz="1600" smtClean="0">
              <a:solidFill>
                <a:srgbClr val="002060"/>
              </a:solidFill>
              <a:latin typeface="Gisha" pitchFamily="34" charset="-79"/>
              <a:cs typeface="Gisha" pitchFamily="34" charset="-79"/>
            </a:endParaRPr>
          </a:p>
          <a:p>
            <a:pPr eaLnBrk="1" hangingPunct="1">
              <a:spcBef>
                <a:spcPct val="0"/>
              </a:spcBef>
            </a:pPr>
            <a:endParaRPr lang="en-US" sz="1600" smtClean="0">
              <a:solidFill>
                <a:srgbClr val="002060"/>
              </a:solidFill>
              <a:latin typeface="Gisha" pitchFamily="34" charset="-79"/>
              <a:cs typeface="Gisha" pitchFamily="34" charset="-79"/>
            </a:endParaRPr>
          </a:p>
          <a:p>
            <a:pPr eaLnBrk="1" hangingPunct="1">
              <a:spcBef>
                <a:spcPct val="0"/>
              </a:spcBef>
            </a:pPr>
            <a:endParaRPr lang="he-IL" smtClean="0">
              <a:cs typeface="Arial" pitchFamily="34" charset="0"/>
            </a:endParaRPr>
          </a:p>
        </p:txBody>
      </p:sp>
      <p:sp>
        <p:nvSpPr>
          <p:cNvPr id="14340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92A30F-346D-45B1-984A-A76EF833A3B6}" type="slidenum">
              <a:rPr lang="he-IL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600" smtClean="0">
              <a:solidFill>
                <a:srgbClr val="002060"/>
              </a:solidFill>
              <a:latin typeface="Gisha" pitchFamily="34" charset="-79"/>
              <a:cs typeface="Gisha" pitchFamily="34" charset="-79"/>
            </a:endParaRPr>
          </a:p>
          <a:p>
            <a:pPr eaLnBrk="1" hangingPunct="1">
              <a:spcBef>
                <a:spcPct val="0"/>
              </a:spcBef>
            </a:pPr>
            <a:endParaRPr lang="en-US" sz="1600" smtClean="0">
              <a:solidFill>
                <a:srgbClr val="002060"/>
              </a:solidFill>
              <a:latin typeface="Gisha" pitchFamily="34" charset="-79"/>
              <a:cs typeface="Gisha" pitchFamily="34" charset="-79"/>
            </a:endParaRPr>
          </a:p>
          <a:p>
            <a:pPr eaLnBrk="1" hangingPunct="1">
              <a:spcBef>
                <a:spcPct val="0"/>
              </a:spcBef>
            </a:pPr>
            <a:endParaRPr lang="en-US" sz="1600" smtClean="0">
              <a:solidFill>
                <a:srgbClr val="002060"/>
              </a:solidFill>
              <a:latin typeface="Gisha" pitchFamily="34" charset="-79"/>
              <a:cs typeface="Gisha" pitchFamily="34" charset="-79"/>
            </a:endParaRPr>
          </a:p>
          <a:p>
            <a:pPr eaLnBrk="1" hangingPunct="1">
              <a:spcBef>
                <a:spcPct val="0"/>
              </a:spcBef>
            </a:pPr>
            <a:endParaRPr lang="he-IL" smtClean="0">
              <a:cs typeface="Arial" pitchFamily="34" charset="0"/>
            </a:endParaRPr>
          </a:p>
        </p:txBody>
      </p:sp>
      <p:sp>
        <p:nvSpPr>
          <p:cNvPr id="14340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92A30F-346D-45B1-984A-A76EF833A3B6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9B4D4-3CCF-46C9-8B85-4D071683ED6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930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9B4D4-3CCF-46C9-8B85-4D071683ED6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526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0BCA1-EE31-4E0A-ACED-2AD792F035E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75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fld id="{C90C21D3-B624-4F86-B811-9999E86497A3}" type="slidenum">
              <a:rPr lang="he-IL" altLang="en-U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n-US" alt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fld id="{9029C35A-2368-4868-8A6D-72DCC908D024}" type="slidenum">
              <a:rPr lang="he-IL" altLang="en-U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n-US" alt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fld id="{8AE9E527-6285-4975-B378-2828B16500F2}" type="slidenum">
              <a:rPr lang="he-IL" altLang="en-U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n-US" alt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fld id="{D7B660F8-998E-4E01-9A9C-1F7D3CE1A7BE}" type="slidenum">
              <a:rPr lang="he-IL" altLang="en-U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n-US" alt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2C551F2-626E-4F4C-A376-7BBECDD3ADC4}" type="slidenum">
              <a:rPr lang="en-GB" smtClean="0">
                <a:solidFill>
                  <a:prstClr val="black"/>
                </a:solidFill>
              </a:rPr>
              <a:pPr/>
              <a:t>52</a:t>
            </a:fld>
            <a:endParaRPr lang="en-GB" dirty="0" smtClean="0">
              <a:solidFill>
                <a:prstClr val="black"/>
              </a:solidFill>
            </a:endParaRPr>
          </a:p>
        </p:txBody>
      </p:sp>
      <p:sp>
        <p:nvSpPr>
          <p:cNvPr id="2457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136" y="4882747"/>
            <a:ext cx="6431925" cy="3766982"/>
          </a:xfrm>
          <a:noFill/>
        </p:spPr>
        <p:txBody>
          <a:bodyPr lIns="89384" tIns="44694" rIns="89384" bIns="44694"/>
          <a:lstStyle/>
          <a:p>
            <a:pPr eaLnBrk="1" hangingPunct="1"/>
            <a:endParaRPr lang="en-GB" dirty="0" smtClean="0"/>
          </a:p>
        </p:txBody>
      </p:sp>
      <p:sp>
        <p:nvSpPr>
          <p:cNvPr id="2458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defTabSz="942975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0B03385-09E5-47BA-9546-E20F2368FCDC}" type="slidenum">
              <a:rPr lang="he-IL" smtClean="0">
                <a:solidFill>
                  <a:prstClr val="black"/>
                </a:solidFill>
              </a:rPr>
              <a:pPr/>
              <a:t>53</a:t>
            </a:fld>
            <a:endParaRPr lang="de-DE" smtClean="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86907" y="8689213"/>
            <a:ext cx="2971093" cy="45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defTabSz="9477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defTabSz="9477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defTabSz="9477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defTabSz="9477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fld id="{4E3D3C17-32BD-4300-8A30-1BFF9CAE4AFE}" type="slidenum">
              <a:rPr lang="en-GB" sz="1300">
                <a:solidFill>
                  <a:prstClr val="black"/>
                </a:solidFill>
                <a:cs typeface="Arial" panose="020B0604020202020204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GB" sz="13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4824" tIns="47416" rIns="94824" bIns="47416"/>
          <a:lstStyle/>
          <a:p>
            <a:pPr algn="l" eaLnBrk="1" hangingPunct="1"/>
            <a:r>
              <a:rPr lang="en-US" noProof="1" smtClean="0">
                <a:ea typeface="Calibri" pitchFamily="34" charset="0"/>
                <a:cs typeface="Calibri" pitchFamily="34" charset="0"/>
              </a:rPr>
              <a:t>The target population comprises</a:t>
            </a:r>
            <a:r>
              <a:rPr lang="en-US" sz="1200" dirty="0" smtClean="0"/>
              <a:t> a range of chronic conditions.</a:t>
            </a:r>
          </a:p>
          <a:p>
            <a:pPr algn="l" eaLnBrk="1" hangingPunct="1"/>
            <a:r>
              <a:rPr lang="en-US" sz="1200" noProof="1" smtClean="0">
                <a:ea typeface="Calibri" pitchFamily="34" charset="0"/>
                <a:cs typeface="Calibri" pitchFamily="34" charset="0"/>
              </a:rPr>
              <a:t>Populations</a:t>
            </a:r>
            <a:r>
              <a:rPr lang="en-US" sz="1200" baseline="0" noProof="1" smtClean="0">
                <a:ea typeface="Calibri" pitchFamily="34" charset="0"/>
                <a:cs typeface="Calibri" pitchFamily="34" charset="0"/>
              </a:rPr>
              <a:t> in long term follow up involve CHF patients – NYHA class 2-4 and COPD gold class 2-4. Also included are stable home care patients.</a:t>
            </a:r>
          </a:p>
          <a:p>
            <a:pPr algn="l" eaLnBrk="1" hangingPunct="1"/>
            <a:r>
              <a:rPr lang="en-US" sz="1200" noProof="1" smtClean="0">
                <a:ea typeface="Calibri" pitchFamily="34" charset="0"/>
                <a:cs typeface="Calibri" pitchFamily="34" charset="0"/>
              </a:rPr>
              <a:t>Populations</a:t>
            </a:r>
            <a:r>
              <a:rPr lang="en-US" sz="1200" baseline="0" noProof="1" smtClean="0">
                <a:ea typeface="Calibri" pitchFamily="34" charset="0"/>
                <a:cs typeface="Calibri" pitchFamily="34" charset="0"/>
              </a:rPr>
              <a:t> in short term follow up involve diabetic patients, stoma and chronic wounds patients. Newly open, oncological group and soon cardiac rehabilitation patients will join the call center/Moma.   </a:t>
            </a:r>
            <a:endParaRPr lang="he-IL" noProof="1" smtClean="0"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51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4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730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24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41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07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13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375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22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247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6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8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50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98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19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22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6" y="731523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47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437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62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4611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9072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435" y="440693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603299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6302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288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288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965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7047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289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538" y="27307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140720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67196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6203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81043" y="419100"/>
            <a:ext cx="2057400" cy="561975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08847" y="419100"/>
            <a:ext cx="6031523" cy="561975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44395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24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6266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כותרת, תוכן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24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0878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70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40113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0923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435" y="4406945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0988349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02705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29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29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61290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8273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2423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538" y="27308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680347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7743889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12001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81043" y="419100"/>
            <a:ext cx="2057400" cy="561975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08847" y="419100"/>
            <a:ext cx="6031523" cy="561975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43031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32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53890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כותרת, תוכן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32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25504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68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23210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62234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435" y="4406943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0614407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47732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291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291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34635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74036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28191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538" y="273079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2525399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2559666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10767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81043" y="419100"/>
            <a:ext cx="2057400" cy="561975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08847" y="419100"/>
            <a:ext cx="6031523" cy="561975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0924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30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79109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כותרת, תוכן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30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4825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72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67352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65967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435" y="440694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14738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21176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293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293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72772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7566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77809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538" y="27308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6606727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6985998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44235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81043" y="419100"/>
            <a:ext cx="2057400" cy="561975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08847" y="419100"/>
            <a:ext cx="6031523" cy="561975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15232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34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6679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כותרת, תוכן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34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6544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15185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95281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435" y="4406931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7988458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4029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285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285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58398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55006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6712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538" y="273067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9976325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3014666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12638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81043" y="419100"/>
            <a:ext cx="2057400" cy="561975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08847" y="419100"/>
            <a:ext cx="6031523" cy="561975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1666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18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1893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כותרת, תוכן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181" y="419118"/>
            <a:ext cx="5438042" cy="7207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8843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93987" y="1512888"/>
            <a:ext cx="4044462" cy="452596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71925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16481-AF3A-429A-8872-3A36531C4CBD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36C2D-0E55-4624-BB93-E19025ADCC6D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752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DF957-3D15-4A42-B411-345F955E649E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301BE-67E0-4A4E-9550-9FA3264F776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1836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77A37-7B7A-4D6F-A928-2B26DC03CEDC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0280-3649-41FE-80B5-EED9604D42A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9230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4FF63-FFE9-4E2E-9CDB-48FA1E9845C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EDB23-17CD-46F3-BE26-861E845DCA75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0572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9D396-4E00-4D24-8B9F-77D87EA0750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FB1D-395A-424A-9DDF-5B14A9D6F7EA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7769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94221-8E36-41A0-9FE7-975F771D477D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75F6-395E-4A5F-ACB8-948D8C776AA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82655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E293F-623B-4781-98CD-6314AA8001D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131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54F61-4DFF-4E95-9B7C-B76315D3E703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32B3D-DD3C-4DE7-9672-A2712C578A20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323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84F17-76E1-4DB2-98D5-565F171A1BCB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029CF-139F-4916-AA0E-3022600CAB94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95921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DA2C-A73E-4C2A-8B83-B7680EBAE2A1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B6B01-67EC-4283-971D-57F8BB64334B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54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6AF6-F1E3-41F0-ABE3-FE533A438421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B3AD-A945-4EB4-B196-B9E4D23AC68C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686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16481-AF3A-429A-8872-3A36531C4CBD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36C2D-0E55-4624-BB93-E19025ADCC6D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561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DF957-3D15-4A42-B411-345F955E649E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301BE-67E0-4A4E-9550-9FA3264F776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890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77A37-7B7A-4D6F-A928-2B26DC03CEDC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0280-3649-41FE-80B5-EED9604D42A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433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4FF63-FFE9-4E2E-9CDB-48FA1E9845C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EDB23-17CD-46F3-BE26-861E845DCA75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530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9D396-4E00-4D24-8B9F-77D87EA0750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FB1D-395A-424A-9DDF-5B14A9D6F7EA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7750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94221-8E36-41A0-9FE7-975F771D477D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75F6-395E-4A5F-ACB8-948D8C776AA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40200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E293F-623B-4781-98CD-6314AA8001D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33524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54F61-4DFF-4E95-9B7C-B76315D3E703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32B3D-DD3C-4DE7-9672-A2712C578A20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8213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84F17-76E1-4DB2-98D5-565F171A1BCB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029CF-139F-4916-AA0E-3022600CAB94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47284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DA2C-A73E-4C2A-8B83-B7680EBAE2A1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B6B01-67EC-4283-971D-57F8BB64334B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71105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6AF6-F1E3-41F0-ABE3-FE533A438421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B3AD-A945-4EB4-B196-B9E4D23AC68C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9818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16481-AF3A-429A-8872-3A36531C4CBD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36C2D-0E55-4624-BB93-E19025ADCC6D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6591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DF957-3D15-4A42-B411-345F955E649E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301BE-67E0-4A4E-9550-9FA3264F776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25121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77A37-7B7A-4D6F-A928-2B26DC03CEDC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0280-3649-41FE-80B5-EED9604D42A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097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4FF63-FFE9-4E2E-9CDB-48FA1E9845C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EDB23-17CD-46F3-BE26-861E845DCA75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652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9D396-4E00-4D24-8B9F-77D87EA0750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FB1D-395A-424A-9DDF-5B14A9D6F7EA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7613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94221-8E36-41A0-9FE7-975F771D477D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75F6-395E-4A5F-ACB8-948D8C776AA2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9973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E293F-623B-4781-98CD-6314AA8001D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1013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54F61-4DFF-4E95-9B7C-B76315D3E703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32B3D-DD3C-4DE7-9672-A2712C578A20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829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84F17-76E1-4DB2-98D5-565F171A1BCB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029CF-139F-4916-AA0E-3022600CAB94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70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DA2C-A73E-4C2A-8B83-B7680EBAE2A1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B6B01-67EC-4283-971D-57F8BB64334B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597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6AF6-F1E3-41F0-ABE3-FE533A438421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B3AD-A945-4EB4-B196-B9E4D23AC68C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806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e-IL" noProof="0" smtClean="0"/>
              <a:t>לחץ כדי לערוך סגנון כותרת של תבנית בסיס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he-IL" noProof="0" smtClean="0"/>
              <a:t>לחץ כדי לערוך סגנון כותרת משנה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7AF04-38A2-4CB5-8D14-80E73CFF30C5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3C5AA-DD03-47E3-9282-386974345DB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3728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46C0C-0FC2-40F2-A261-B3CE177F581C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16DD8-823E-415E-9415-0172B76E475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589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3F125-D170-43C4-9A4D-1CCCF208D1F8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21326-62D2-4A8A-ADDA-4192B281E00E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485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13F52-DE4D-496F-8723-207D30B5D4D2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A4F51-C77A-42A0-AEAD-47E653936C3A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4141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68C79-A7EE-4D8C-B763-85D4DE5D750B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3167C-BBD6-4AB7-90D1-76DA068EA03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054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0BF93-BAEF-43EF-82A4-D7AD97E110DC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6F45E-4BAD-430A-B36A-93309B8F320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5980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0CF40-AFB5-4CEE-BFB6-41CEA102C2E2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D4EB4-1C2C-4422-A72B-E48630A507B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562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87EF5-B0DA-4849-96A8-62C7007D43C0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828D3-498E-486B-BFBB-204E87671C1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1925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EFBFC-22CA-41C8-A764-B2F3821129C2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2909A-879D-4BB8-BB74-17707087351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4083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76F30-02DE-4D7D-8E57-B69783BB34CE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D127C-83FC-4651-9081-D68EB101171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5852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F8655-2BB0-42BB-A71E-0FB776C19E1E}" type="datetimeFigureOut">
              <a:rPr lang="he-IL"/>
              <a:pPr>
                <a:defRPr/>
              </a:pPr>
              <a:t>ד'/אדר ב/תשע"ד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C1347-D696-4DC6-A4F9-CBE32D47C54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8753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017327"/>
      </p:ext>
    </p:extLst>
  </p:cSld>
  <p:clrMapOvr>
    <a:masterClrMapping/>
  </p:clrMapOvr>
  <p:transition spd="med" advTm="10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94908"/>
      </p:ext>
    </p:extLst>
  </p:cSld>
  <p:clrMapOvr>
    <a:masterClrMapping/>
  </p:clrMapOvr>
  <p:transition spd="med" advTm="10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039205"/>
      </p:ext>
    </p:extLst>
  </p:cSld>
  <p:clrMapOvr>
    <a:masterClrMapping/>
  </p:clrMapOvr>
  <p:transition spd="med" advTm="10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104336"/>
      </p:ext>
    </p:extLst>
  </p:cSld>
  <p:clrMapOvr>
    <a:masterClrMapping/>
  </p:clrMapOvr>
  <p:transition spd="med" advTm="10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52966"/>
      </p:ext>
    </p:extLst>
  </p:cSld>
  <p:clrMapOvr>
    <a:masterClrMapping/>
  </p:clrMapOvr>
  <p:transition spd="med" advTm="10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81694"/>
      </p:ext>
    </p:extLst>
  </p:cSld>
  <p:clrMapOvr>
    <a:masterClrMapping/>
  </p:clrMapOvr>
  <p:transition spd="med" advTm="10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009665"/>
      </p:ext>
    </p:extLst>
  </p:cSld>
  <p:clrMapOvr>
    <a:masterClrMapping/>
  </p:clrMapOvr>
  <p:transition spd="med" advTm="10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905657"/>
      </p:ext>
    </p:extLst>
  </p:cSld>
  <p:clrMapOvr>
    <a:masterClrMapping/>
  </p:clrMapOvr>
  <p:transition spd="med" advTm="10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13250"/>
      </p:ext>
    </p:extLst>
  </p:cSld>
  <p:clrMapOvr>
    <a:masterClrMapping/>
  </p:clrMapOvr>
  <p:transition spd="med" advTm="10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839406"/>
      </p:ext>
    </p:extLst>
  </p:cSld>
  <p:clrMapOvr>
    <a:masterClrMapping/>
  </p:clrMapOvr>
  <p:transition spd="med" advTm="10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140835"/>
      </p:ext>
    </p:extLst>
  </p:cSld>
  <p:clrMapOvr>
    <a:masterClrMapping/>
  </p:clrMapOvr>
  <p:transition spd="med" advTm="10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397008"/>
      </p:ext>
    </p:extLst>
  </p:cSld>
  <p:clrMapOvr>
    <a:masterClrMapping/>
  </p:clrMapOvr>
  <p:transition spd="med" advTm="10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608198"/>
      </p:ext>
    </p:extLst>
  </p:cSld>
  <p:clrMapOvr>
    <a:masterClrMapping/>
  </p:clrMapOvr>
  <p:transition spd="med" advTm="10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875565"/>
      </p:ext>
    </p:extLst>
  </p:cSld>
  <p:clrMapOvr>
    <a:masterClrMapping/>
  </p:clrMapOvr>
  <p:transition spd="med" advTm="10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93396"/>
      </p:ext>
    </p:extLst>
  </p:cSld>
  <p:clrMapOvr>
    <a:masterClrMapping/>
  </p:clrMapOvr>
  <p:transition spd="med" advTm="10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99455"/>
      </p:ext>
    </p:extLst>
  </p:cSld>
  <p:clrMapOvr>
    <a:masterClrMapping/>
  </p:clrMapOvr>
  <p:transition spd="med" advTm="10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690185"/>
      </p:ext>
    </p:extLst>
  </p:cSld>
  <p:clrMapOvr>
    <a:masterClrMapping/>
  </p:clrMapOvr>
  <p:transition spd="med" advTm="10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494"/>
      </p:ext>
    </p:extLst>
  </p:cSld>
  <p:clrMapOvr>
    <a:masterClrMapping/>
  </p:clrMapOvr>
  <p:transition spd="med" advTm="10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400565"/>
      </p:ext>
    </p:extLst>
  </p:cSld>
  <p:clrMapOvr>
    <a:masterClrMapping/>
  </p:clrMapOvr>
  <p:transition spd="med" advTm="10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95996"/>
      </p:ext>
    </p:extLst>
  </p:cSld>
  <p:clrMapOvr>
    <a:masterClrMapping/>
  </p:clrMapOvr>
  <p:transition spd="med" advTm="10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695401"/>
      </p:ext>
    </p:extLst>
  </p:cSld>
  <p:clrMapOvr>
    <a:masterClrMapping/>
  </p:clrMapOvr>
  <p:transition spd="med" advTm="10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49679"/>
      </p:ext>
    </p:extLst>
  </p:cSld>
  <p:clrMapOvr>
    <a:masterClrMapping/>
  </p:clrMapOvr>
  <p:transition spd="med" advTm="1000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84305"/>
      </p:ext>
    </p:extLst>
  </p:cSld>
  <p:clrMapOvr>
    <a:masterClrMapping/>
  </p:clrMapOvr>
  <p:transition spd="med" advTm="1000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15785"/>
      </p:ext>
    </p:extLst>
  </p:cSld>
  <p:clrMapOvr>
    <a:masterClrMapping/>
  </p:clrMapOvr>
  <p:transition spd="med" advTm="1000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09534"/>
      </p:ext>
    </p:extLst>
  </p:cSld>
  <p:clrMapOvr>
    <a:masterClrMapping/>
  </p:clrMapOvr>
  <p:transition spd="med" advTm="1000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94442"/>
      </p:ext>
    </p:extLst>
  </p:cSld>
  <p:clrMapOvr>
    <a:masterClrMapping/>
  </p:clrMapOvr>
  <p:transition spd="med" advTm="1000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478168"/>
      </p:ext>
    </p:extLst>
  </p:cSld>
  <p:clrMapOvr>
    <a:masterClrMapping/>
  </p:clrMapOvr>
  <p:transition spd="med" advTm="1000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81292"/>
      </p:ext>
    </p:extLst>
  </p:cSld>
  <p:clrMapOvr>
    <a:masterClrMapping/>
  </p:clrMapOvr>
  <p:transition spd="med" advTm="1000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942420"/>
      </p:ext>
    </p:extLst>
  </p:cSld>
  <p:clrMapOvr>
    <a:masterClrMapping/>
  </p:clrMapOvr>
  <p:transition spd="med" advTm="1000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651189"/>
      </p:ext>
    </p:extLst>
  </p:cSld>
  <p:clrMapOvr>
    <a:masterClrMapping/>
  </p:clrMapOvr>
  <p:transition spd="med" advTm="1000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30321"/>
      </p:ext>
    </p:extLst>
  </p:cSld>
  <p:clrMapOvr>
    <a:masterClrMapping/>
  </p:clrMapOvr>
  <p:transition spd="med" advTm="1000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88811"/>
      </p:ext>
    </p:extLst>
  </p:cSld>
  <p:clrMapOvr>
    <a:masterClrMapping/>
  </p:clrMapOvr>
  <p:transition spd="med" advTm="1000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45507"/>
      </p:ext>
    </p:extLst>
  </p:cSld>
  <p:clrMapOvr>
    <a:masterClrMapping/>
  </p:clrMapOvr>
  <p:transition spd="med" advTm="1000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92778"/>
      </p:ext>
    </p:extLst>
  </p:cSld>
  <p:clrMapOvr>
    <a:masterClrMapping/>
  </p:clrMapOvr>
  <p:transition spd="med" advTm="1000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00829"/>
      </p:ext>
    </p:extLst>
  </p:cSld>
  <p:clrMapOvr>
    <a:masterClrMapping/>
  </p:clrMapOvr>
  <p:transition spd="med" advTm="1000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97339"/>
      </p:ext>
    </p:extLst>
  </p:cSld>
  <p:clrMapOvr>
    <a:masterClrMapping/>
  </p:clrMapOvr>
  <p:transition spd="med" advTm="1000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71963"/>
      </p:ext>
    </p:extLst>
  </p:cSld>
  <p:clrMapOvr>
    <a:masterClrMapping/>
  </p:clrMapOvr>
  <p:transition spd="med" advTm="10000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23326"/>
      </p:ext>
    </p:extLst>
  </p:cSld>
  <p:clrMapOvr>
    <a:masterClrMapping/>
  </p:clrMapOvr>
  <p:transition spd="med" advTm="10000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610726"/>
      </p:ext>
    </p:extLst>
  </p:cSld>
  <p:clrMapOvr>
    <a:masterClrMapping/>
  </p:clrMapOvr>
  <p:transition spd="med" advTm="10000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575959"/>
      </p:ext>
    </p:extLst>
  </p:cSld>
  <p:clrMapOvr>
    <a:masterClrMapping/>
  </p:clrMapOvr>
  <p:transition spd="med" advTm="10000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363853"/>
      </p:ext>
    </p:extLst>
  </p:cSld>
  <p:clrMapOvr>
    <a:masterClrMapping/>
  </p:clrMapOvr>
  <p:transition spd="med" advTm="10000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80367"/>
      </p:ext>
    </p:extLst>
  </p:cSld>
  <p:clrMapOvr>
    <a:masterClrMapping/>
  </p:clrMapOvr>
  <p:transition spd="med" advTm="10000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56574"/>
      </p:ext>
    </p:extLst>
  </p:cSld>
  <p:clrMapOvr>
    <a:masterClrMapping/>
  </p:clrMapOvr>
  <p:transition spd="med" advTm="10000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26966"/>
      </p:ext>
    </p:extLst>
  </p:cSld>
  <p:clrMapOvr>
    <a:masterClrMapping/>
  </p:clrMapOvr>
  <p:transition spd="med" advTm="10000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620915"/>
      </p:ext>
    </p:extLst>
  </p:cSld>
  <p:clrMapOvr>
    <a:masterClrMapping/>
  </p:clrMapOvr>
  <p:transition spd="med" advTm="10000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85076"/>
      </p:ext>
    </p:extLst>
  </p:cSld>
  <p:clrMapOvr>
    <a:masterClrMapping/>
  </p:clrMapOvr>
  <p:transition spd="med" advTm="10000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049883"/>
      </p:ext>
    </p:extLst>
  </p:cSld>
  <p:clrMapOvr>
    <a:masterClrMapping/>
  </p:clrMapOvr>
  <p:transition spd="med" advTm="1000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008453"/>
      </p:ext>
    </p:extLst>
  </p:cSld>
  <p:clrMapOvr>
    <a:masterClrMapping/>
  </p:clrMapOvr>
  <p:transition spd="med" advTm="10000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89011"/>
      </p:ext>
    </p:extLst>
  </p:cSld>
  <p:clrMapOvr>
    <a:masterClrMapping/>
  </p:clrMapOvr>
  <p:transition spd="med" advTm="1000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21407"/>
      </p:ext>
    </p:extLst>
  </p:cSld>
  <p:clrMapOvr>
    <a:masterClrMapping/>
  </p:clrMapOvr>
  <p:transition spd="med" advTm="10000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639334"/>
      </p:ext>
    </p:extLst>
  </p:cSld>
  <p:clrMapOvr>
    <a:masterClrMapping/>
  </p:clrMapOvr>
  <p:transition spd="med" advTm="10000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14978"/>
      </p:ext>
    </p:extLst>
  </p:cSld>
  <p:clrMapOvr>
    <a:masterClrMapping/>
  </p:clrMapOvr>
  <p:transition spd="med" advTm="10000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402670"/>
      </p:ext>
    </p:extLst>
  </p:cSld>
  <p:clrMapOvr>
    <a:masterClrMapping/>
  </p:clrMapOvr>
  <p:transition spd="med" advTm="10000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542107"/>
      </p:ext>
    </p:extLst>
  </p:cSld>
  <p:clrMapOvr>
    <a:masterClrMapping/>
  </p:clrMapOvr>
  <p:transition spd="med" advTm="1000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046448"/>
      </p:ext>
    </p:extLst>
  </p:cSld>
  <p:clrMapOvr>
    <a:masterClrMapping/>
  </p:clrMapOvr>
  <p:transition spd="med" advTm="10000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1772"/>
      </p:ext>
    </p:extLst>
  </p:cSld>
  <p:clrMapOvr>
    <a:masterClrMapping/>
  </p:clrMapOvr>
  <p:transition spd="med" advTm="10000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620312"/>
      </p:ext>
    </p:extLst>
  </p:cSld>
  <p:clrMapOvr>
    <a:masterClrMapping/>
  </p:clrMapOvr>
  <p:transition spd="med" advTm="10000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095864"/>
      </p:ext>
    </p:extLst>
  </p:cSld>
  <p:clrMapOvr>
    <a:masterClrMapping/>
  </p:clrMapOvr>
  <p:transition spd="med" advTm="1000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025145"/>
      </p:ext>
    </p:extLst>
  </p:cSld>
  <p:clrMapOvr>
    <a:masterClrMapping/>
  </p:clrMapOvr>
  <p:transition spd="med" advTm="1000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396282"/>
      </p:ext>
    </p:extLst>
  </p:cSld>
  <p:clrMapOvr>
    <a:masterClrMapping/>
  </p:clrMapOvr>
  <p:transition spd="med" advTm="1000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486534"/>
      </p:ext>
    </p:extLst>
  </p:cSld>
  <p:clrMapOvr>
    <a:masterClrMapping/>
  </p:clrMapOvr>
  <p:transition spd="med" advTm="1000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4708"/>
      </p:ext>
    </p:extLst>
  </p:cSld>
  <p:clrMapOvr>
    <a:masterClrMapping/>
  </p:clrMapOvr>
  <p:transition spd="med" advTm="1000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64915"/>
      </p:ext>
    </p:extLst>
  </p:cSld>
  <p:clrMapOvr>
    <a:masterClrMapping/>
  </p:clrMapOvr>
  <p:transition spd="med" advTm="1000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351090"/>
      </p:ext>
    </p:extLst>
  </p:cSld>
  <p:clrMapOvr>
    <a:masterClrMapping/>
  </p:clrMapOvr>
  <p:transition spd="med" advTm="10000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08913"/>
      </p:ext>
    </p:extLst>
  </p:cSld>
  <p:clrMapOvr>
    <a:masterClrMapping/>
  </p:clrMapOvr>
  <p:transition spd="med" advTm="10000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663330"/>
      </p:ext>
    </p:extLst>
  </p:cSld>
  <p:clrMapOvr>
    <a:masterClrMapping/>
  </p:clrMapOvr>
  <p:transition spd="med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4.w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image" Target="../media/image4.w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4.wmf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4.wmf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4.wmf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6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7CE4F36-A024-4675-9DD2-2D631E23077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2" y="6172206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6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ED05EE2F-04F9-44C5-97D0-23E5B051CA18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4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wipe dir="r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9425" y="419102"/>
            <a:ext cx="54371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9575" y="1512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text</a:t>
            </a:r>
          </a:p>
          <a:p>
            <a:pPr lvl="1"/>
            <a:r>
              <a:rPr lang="en-US" smtClean="0"/>
              <a:t>  </a:t>
            </a:r>
          </a:p>
        </p:txBody>
      </p:sp>
      <p:sp>
        <p:nvSpPr>
          <p:cNvPr id="1028" name="AutoShape 556"/>
          <p:cNvSpPr>
            <a:spLocks noChangeAspect="1" noChangeArrowheads="1" noTextEdit="1"/>
          </p:cNvSpPr>
          <p:nvPr/>
        </p:nvSpPr>
        <p:spPr bwMode="auto">
          <a:xfrm>
            <a:off x="7021516" y="5965825"/>
            <a:ext cx="12795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Freeform 759"/>
          <p:cNvSpPr>
            <a:spLocks/>
          </p:cNvSpPr>
          <p:nvPr/>
        </p:nvSpPr>
        <p:spPr bwMode="auto">
          <a:xfrm>
            <a:off x="7767640" y="6165850"/>
            <a:ext cx="7937" cy="7938"/>
          </a:xfrm>
          <a:custGeom>
            <a:avLst/>
            <a:gdLst>
              <a:gd name="T0" fmla="*/ 2147483647 w 95"/>
              <a:gd name="T1" fmla="*/ 0 h 97"/>
              <a:gd name="T2" fmla="*/ 2147483647 w 95"/>
              <a:gd name="T3" fmla="*/ 2147483647 h 97"/>
              <a:gd name="T4" fmla="*/ 2147483647 w 95"/>
              <a:gd name="T5" fmla="*/ 2147483647 h 97"/>
              <a:gd name="T6" fmla="*/ 2147483647 w 95"/>
              <a:gd name="T7" fmla="*/ 2147483647 h 97"/>
              <a:gd name="T8" fmla="*/ 2147483647 w 95"/>
              <a:gd name="T9" fmla="*/ 2147483647 h 97"/>
              <a:gd name="T10" fmla="*/ 2147483647 w 95"/>
              <a:gd name="T11" fmla="*/ 2147483647 h 97"/>
              <a:gd name="T12" fmla="*/ 2147483647 w 95"/>
              <a:gd name="T13" fmla="*/ 2147483647 h 97"/>
              <a:gd name="T14" fmla="*/ 2147483647 w 95"/>
              <a:gd name="T15" fmla="*/ 2147483647 h 97"/>
              <a:gd name="T16" fmla="*/ 2147483647 w 95"/>
              <a:gd name="T17" fmla="*/ 2147483647 h 97"/>
              <a:gd name="T18" fmla="*/ 2147483647 w 95"/>
              <a:gd name="T19" fmla="*/ 2147483647 h 97"/>
              <a:gd name="T20" fmla="*/ 2147483647 w 95"/>
              <a:gd name="T21" fmla="*/ 2147483647 h 97"/>
              <a:gd name="T22" fmla="*/ 2147483647 w 95"/>
              <a:gd name="T23" fmla="*/ 2147483647 h 97"/>
              <a:gd name="T24" fmla="*/ 2147483647 w 95"/>
              <a:gd name="T25" fmla="*/ 2147483647 h 97"/>
              <a:gd name="T26" fmla="*/ 2147483647 w 95"/>
              <a:gd name="T27" fmla="*/ 2147483647 h 97"/>
              <a:gd name="T28" fmla="*/ 0 w 95"/>
              <a:gd name="T29" fmla="*/ 2147483647 h 97"/>
              <a:gd name="T30" fmla="*/ 0 w 95"/>
              <a:gd name="T31" fmla="*/ 2147483647 h 97"/>
              <a:gd name="T32" fmla="*/ 2147483647 w 95"/>
              <a:gd name="T33" fmla="*/ 2147483647 h 97"/>
              <a:gd name="T34" fmla="*/ 2147483647 w 95"/>
              <a:gd name="T35" fmla="*/ 2147483647 h 97"/>
              <a:gd name="T36" fmla="*/ 2147483647 w 95"/>
              <a:gd name="T37" fmla="*/ 2147483647 h 97"/>
              <a:gd name="T38" fmla="*/ 2147483647 w 95"/>
              <a:gd name="T39" fmla="*/ 2147483647 h 97"/>
              <a:gd name="T40" fmla="*/ 2147483647 w 95"/>
              <a:gd name="T41" fmla="*/ 2147483647 h 97"/>
              <a:gd name="T42" fmla="*/ 2147483647 w 95"/>
              <a:gd name="T43" fmla="*/ 0 h 9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5" h="97">
                <a:moveTo>
                  <a:pt x="46" y="0"/>
                </a:moveTo>
                <a:lnTo>
                  <a:pt x="54" y="11"/>
                </a:lnTo>
                <a:lnTo>
                  <a:pt x="62" y="21"/>
                </a:lnTo>
                <a:lnTo>
                  <a:pt x="70" y="33"/>
                </a:lnTo>
                <a:lnTo>
                  <a:pt x="77" y="45"/>
                </a:lnTo>
                <a:lnTo>
                  <a:pt x="82" y="57"/>
                </a:lnTo>
                <a:lnTo>
                  <a:pt x="87" y="70"/>
                </a:lnTo>
                <a:lnTo>
                  <a:pt x="91" y="83"/>
                </a:lnTo>
                <a:lnTo>
                  <a:pt x="95" y="97"/>
                </a:lnTo>
                <a:lnTo>
                  <a:pt x="16" y="97"/>
                </a:lnTo>
                <a:lnTo>
                  <a:pt x="10" y="96"/>
                </a:lnTo>
                <a:lnTo>
                  <a:pt x="7" y="95"/>
                </a:lnTo>
                <a:lnTo>
                  <a:pt x="4" y="92"/>
                </a:lnTo>
                <a:lnTo>
                  <a:pt x="2" y="89"/>
                </a:lnTo>
                <a:lnTo>
                  <a:pt x="0" y="84"/>
                </a:lnTo>
                <a:lnTo>
                  <a:pt x="0" y="80"/>
                </a:lnTo>
                <a:lnTo>
                  <a:pt x="1" y="75"/>
                </a:lnTo>
                <a:lnTo>
                  <a:pt x="3" y="71"/>
                </a:lnTo>
                <a:lnTo>
                  <a:pt x="14" y="53"/>
                </a:lnTo>
                <a:lnTo>
                  <a:pt x="24" y="35"/>
                </a:lnTo>
                <a:lnTo>
                  <a:pt x="34" y="17"/>
                </a:lnTo>
                <a:lnTo>
                  <a:pt x="46" y="0"/>
                </a:lnTo>
                <a:close/>
              </a:path>
            </a:pathLst>
          </a:custGeom>
          <a:solidFill>
            <a:srgbClr val="008F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Freeform 760"/>
          <p:cNvSpPr>
            <a:spLocks/>
          </p:cNvSpPr>
          <p:nvPr/>
        </p:nvSpPr>
        <p:spPr bwMode="auto">
          <a:xfrm>
            <a:off x="7767638" y="6167438"/>
            <a:ext cx="4762" cy="6350"/>
          </a:xfrm>
          <a:custGeom>
            <a:avLst/>
            <a:gdLst>
              <a:gd name="T0" fmla="*/ 2147483647 w 71"/>
              <a:gd name="T1" fmla="*/ 0 h 76"/>
              <a:gd name="T2" fmla="*/ 2147483647 w 71"/>
              <a:gd name="T3" fmla="*/ 2147483647 h 76"/>
              <a:gd name="T4" fmla="*/ 2147483647 w 71"/>
              <a:gd name="T5" fmla="*/ 2147483647 h 76"/>
              <a:gd name="T6" fmla="*/ 2147483647 w 71"/>
              <a:gd name="T7" fmla="*/ 2147483647 h 76"/>
              <a:gd name="T8" fmla="*/ 2147483647 w 71"/>
              <a:gd name="T9" fmla="*/ 2147483647 h 76"/>
              <a:gd name="T10" fmla="*/ 2147483647 w 71"/>
              <a:gd name="T11" fmla="*/ 2147483647 h 76"/>
              <a:gd name="T12" fmla="*/ 2147483647 w 71"/>
              <a:gd name="T13" fmla="*/ 2147483647 h 76"/>
              <a:gd name="T14" fmla="*/ 2147483647 w 71"/>
              <a:gd name="T15" fmla="*/ 2147483647 h 76"/>
              <a:gd name="T16" fmla="*/ 2147483647 w 71"/>
              <a:gd name="T17" fmla="*/ 2147483647 h 76"/>
              <a:gd name="T18" fmla="*/ 2147483647 w 71"/>
              <a:gd name="T19" fmla="*/ 2147483647 h 76"/>
              <a:gd name="T20" fmla="*/ 2147483647 w 71"/>
              <a:gd name="T21" fmla="*/ 2147483647 h 76"/>
              <a:gd name="T22" fmla="*/ 2147483647 w 71"/>
              <a:gd name="T23" fmla="*/ 2147483647 h 76"/>
              <a:gd name="T24" fmla="*/ 2147483647 w 71"/>
              <a:gd name="T25" fmla="*/ 2147483647 h 76"/>
              <a:gd name="T26" fmla="*/ 2147483647 w 71"/>
              <a:gd name="T27" fmla="*/ 2147483647 h 76"/>
              <a:gd name="T28" fmla="*/ 0 w 71"/>
              <a:gd name="T29" fmla="*/ 2147483647 h 76"/>
              <a:gd name="T30" fmla="*/ 0 w 71"/>
              <a:gd name="T31" fmla="*/ 2147483647 h 76"/>
              <a:gd name="T32" fmla="*/ 2147483647 w 71"/>
              <a:gd name="T33" fmla="*/ 2147483647 h 76"/>
              <a:gd name="T34" fmla="*/ 2147483647 w 71"/>
              <a:gd name="T35" fmla="*/ 2147483647 h 76"/>
              <a:gd name="T36" fmla="*/ 2147483647 w 71"/>
              <a:gd name="T37" fmla="*/ 2147483647 h 76"/>
              <a:gd name="T38" fmla="*/ 2147483647 w 71"/>
              <a:gd name="T39" fmla="*/ 2147483647 h 76"/>
              <a:gd name="T40" fmla="*/ 2147483647 w 71"/>
              <a:gd name="T41" fmla="*/ 2147483647 h 76"/>
              <a:gd name="T42" fmla="*/ 2147483647 w 71"/>
              <a:gd name="T43" fmla="*/ 0 h 7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71" h="76">
                <a:moveTo>
                  <a:pt x="32" y="0"/>
                </a:moveTo>
                <a:lnTo>
                  <a:pt x="38" y="8"/>
                </a:lnTo>
                <a:lnTo>
                  <a:pt x="45" y="18"/>
                </a:lnTo>
                <a:lnTo>
                  <a:pt x="50" y="26"/>
                </a:lnTo>
                <a:lnTo>
                  <a:pt x="55" y="35"/>
                </a:lnTo>
                <a:lnTo>
                  <a:pt x="59" y="46"/>
                </a:lnTo>
                <a:lnTo>
                  <a:pt x="63" y="55"/>
                </a:lnTo>
                <a:lnTo>
                  <a:pt x="67" y="65"/>
                </a:lnTo>
                <a:lnTo>
                  <a:pt x="71" y="76"/>
                </a:lnTo>
                <a:lnTo>
                  <a:pt x="16" y="76"/>
                </a:lnTo>
                <a:lnTo>
                  <a:pt x="10" y="75"/>
                </a:lnTo>
                <a:lnTo>
                  <a:pt x="7" y="74"/>
                </a:lnTo>
                <a:lnTo>
                  <a:pt x="4" y="71"/>
                </a:lnTo>
                <a:lnTo>
                  <a:pt x="2" y="68"/>
                </a:lnTo>
                <a:lnTo>
                  <a:pt x="0" y="63"/>
                </a:lnTo>
                <a:lnTo>
                  <a:pt x="0" y="59"/>
                </a:lnTo>
                <a:lnTo>
                  <a:pt x="1" y="54"/>
                </a:lnTo>
                <a:lnTo>
                  <a:pt x="3" y="50"/>
                </a:lnTo>
                <a:lnTo>
                  <a:pt x="10" y="37"/>
                </a:lnTo>
                <a:lnTo>
                  <a:pt x="18" y="25"/>
                </a:lnTo>
                <a:lnTo>
                  <a:pt x="25" y="13"/>
                </a:lnTo>
                <a:lnTo>
                  <a:pt x="32" y="0"/>
                </a:lnTo>
                <a:close/>
              </a:path>
            </a:pathLst>
          </a:custGeom>
          <a:solidFill>
            <a:srgbClr val="008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Freeform 761"/>
          <p:cNvSpPr>
            <a:spLocks/>
          </p:cNvSpPr>
          <p:nvPr/>
        </p:nvSpPr>
        <p:spPr bwMode="auto">
          <a:xfrm>
            <a:off x="7767641" y="6169031"/>
            <a:ext cx="3175" cy="4763"/>
          </a:xfrm>
          <a:custGeom>
            <a:avLst/>
            <a:gdLst>
              <a:gd name="T0" fmla="*/ 2147483647 w 45"/>
              <a:gd name="T1" fmla="*/ 0 h 53"/>
              <a:gd name="T2" fmla="*/ 2147483647 w 45"/>
              <a:gd name="T3" fmla="*/ 2147483647 h 53"/>
              <a:gd name="T4" fmla="*/ 2147483647 w 45"/>
              <a:gd name="T5" fmla="*/ 2147483647 h 53"/>
              <a:gd name="T6" fmla="*/ 2147483647 w 45"/>
              <a:gd name="T7" fmla="*/ 2147483647 h 53"/>
              <a:gd name="T8" fmla="*/ 2147483647 w 45"/>
              <a:gd name="T9" fmla="*/ 2147483647 h 53"/>
              <a:gd name="T10" fmla="*/ 2147483647 w 45"/>
              <a:gd name="T11" fmla="*/ 2147483647 h 53"/>
              <a:gd name="T12" fmla="*/ 2147483647 w 45"/>
              <a:gd name="T13" fmla="*/ 2147483647 h 53"/>
              <a:gd name="T14" fmla="*/ 2147483647 w 45"/>
              <a:gd name="T15" fmla="*/ 2147483647 h 53"/>
              <a:gd name="T16" fmla="*/ 2147483647 w 45"/>
              <a:gd name="T17" fmla="*/ 2147483647 h 53"/>
              <a:gd name="T18" fmla="*/ 2147483647 w 45"/>
              <a:gd name="T19" fmla="*/ 2147483647 h 53"/>
              <a:gd name="T20" fmla="*/ 0 w 45"/>
              <a:gd name="T21" fmla="*/ 2147483647 h 53"/>
              <a:gd name="T22" fmla="*/ 0 w 45"/>
              <a:gd name="T23" fmla="*/ 2147483647 h 53"/>
              <a:gd name="T24" fmla="*/ 2147483647 w 45"/>
              <a:gd name="T25" fmla="*/ 2147483647 h 53"/>
              <a:gd name="T26" fmla="*/ 2147483647 w 45"/>
              <a:gd name="T27" fmla="*/ 2147483647 h 53"/>
              <a:gd name="T28" fmla="*/ 2147483647 w 45"/>
              <a:gd name="T29" fmla="*/ 2147483647 h 53"/>
              <a:gd name="T30" fmla="*/ 2147483647 w 45"/>
              <a:gd name="T31" fmla="*/ 0 h 5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5" h="53">
                <a:moveTo>
                  <a:pt x="19" y="0"/>
                </a:moveTo>
                <a:lnTo>
                  <a:pt x="27" y="12"/>
                </a:lnTo>
                <a:lnTo>
                  <a:pt x="34" y="25"/>
                </a:lnTo>
                <a:lnTo>
                  <a:pt x="41" y="38"/>
                </a:lnTo>
                <a:lnTo>
                  <a:pt x="45" y="53"/>
                </a:lnTo>
                <a:lnTo>
                  <a:pt x="16" y="53"/>
                </a:lnTo>
                <a:lnTo>
                  <a:pt x="10" y="52"/>
                </a:lnTo>
                <a:lnTo>
                  <a:pt x="7" y="51"/>
                </a:lnTo>
                <a:lnTo>
                  <a:pt x="4" y="48"/>
                </a:lnTo>
                <a:lnTo>
                  <a:pt x="2" y="45"/>
                </a:lnTo>
                <a:lnTo>
                  <a:pt x="0" y="40"/>
                </a:lnTo>
                <a:lnTo>
                  <a:pt x="0" y="36"/>
                </a:lnTo>
                <a:lnTo>
                  <a:pt x="1" y="31"/>
                </a:lnTo>
                <a:lnTo>
                  <a:pt x="3" y="27"/>
                </a:lnTo>
                <a:lnTo>
                  <a:pt x="10" y="13"/>
                </a:lnTo>
                <a:lnTo>
                  <a:pt x="19" y="0"/>
                </a:lnTo>
                <a:close/>
              </a:path>
            </a:pathLst>
          </a:custGeom>
          <a:solidFill>
            <a:srgbClr val="0090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Freeform 762"/>
          <p:cNvSpPr>
            <a:spLocks/>
          </p:cNvSpPr>
          <p:nvPr/>
        </p:nvSpPr>
        <p:spPr bwMode="auto">
          <a:xfrm>
            <a:off x="7767641" y="6172200"/>
            <a:ext cx="1587" cy="1588"/>
          </a:xfrm>
          <a:custGeom>
            <a:avLst/>
            <a:gdLst>
              <a:gd name="T0" fmla="*/ 2147483647 w 20"/>
              <a:gd name="T1" fmla="*/ 0 h 29"/>
              <a:gd name="T2" fmla="*/ 2147483647 w 20"/>
              <a:gd name="T3" fmla="*/ 2147483647 h 29"/>
              <a:gd name="T4" fmla="*/ 2147483647 w 20"/>
              <a:gd name="T5" fmla="*/ 2147483647 h 29"/>
              <a:gd name="T6" fmla="*/ 2147483647 w 20"/>
              <a:gd name="T7" fmla="*/ 2147483647 h 29"/>
              <a:gd name="T8" fmla="*/ 2147483647 w 20"/>
              <a:gd name="T9" fmla="*/ 2147483647 h 29"/>
              <a:gd name="T10" fmla="*/ 2147483647 w 20"/>
              <a:gd name="T11" fmla="*/ 2147483647 h 29"/>
              <a:gd name="T12" fmla="*/ 2147483647 w 20"/>
              <a:gd name="T13" fmla="*/ 2147483647 h 29"/>
              <a:gd name="T14" fmla="*/ 2147483647 w 20"/>
              <a:gd name="T15" fmla="*/ 2147483647 h 29"/>
              <a:gd name="T16" fmla="*/ 0 w 20"/>
              <a:gd name="T17" fmla="*/ 2147483647 h 29"/>
              <a:gd name="T18" fmla="*/ 0 w 20"/>
              <a:gd name="T19" fmla="*/ 2147483647 h 29"/>
              <a:gd name="T20" fmla="*/ 2147483647 w 20"/>
              <a:gd name="T21" fmla="*/ 2147483647 h 29"/>
              <a:gd name="T22" fmla="*/ 2147483647 w 20"/>
              <a:gd name="T23" fmla="*/ 2147483647 h 29"/>
              <a:gd name="T24" fmla="*/ 2147483647 w 20"/>
              <a:gd name="T25" fmla="*/ 0 h 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" h="29">
                <a:moveTo>
                  <a:pt x="5" y="0"/>
                </a:moveTo>
                <a:lnTo>
                  <a:pt x="13" y="14"/>
                </a:lnTo>
                <a:lnTo>
                  <a:pt x="20" y="29"/>
                </a:lnTo>
                <a:lnTo>
                  <a:pt x="16" y="29"/>
                </a:lnTo>
                <a:lnTo>
                  <a:pt x="10" y="28"/>
                </a:lnTo>
                <a:lnTo>
                  <a:pt x="7" y="27"/>
                </a:lnTo>
                <a:lnTo>
                  <a:pt x="4" y="24"/>
                </a:lnTo>
                <a:lnTo>
                  <a:pt x="2" y="21"/>
                </a:lnTo>
                <a:lnTo>
                  <a:pt x="0" y="16"/>
                </a:lnTo>
                <a:lnTo>
                  <a:pt x="0" y="12"/>
                </a:lnTo>
                <a:lnTo>
                  <a:pt x="1" y="7"/>
                </a:lnTo>
                <a:lnTo>
                  <a:pt x="3" y="3"/>
                </a:lnTo>
                <a:lnTo>
                  <a:pt x="5" y="0"/>
                </a:lnTo>
                <a:close/>
              </a:path>
            </a:pathLst>
          </a:custGeom>
          <a:solidFill>
            <a:srgbClr val="0090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3" name="Picture 877" descr="slogen e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3" y="6546850"/>
            <a:ext cx="1241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878" descr="log maccabi english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28" y="6008694"/>
            <a:ext cx="13382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17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>
          <a:solidFill>
            <a:srgbClr val="03428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8"/>
        </a:buBlip>
        <a:defRPr>
          <a:solidFill>
            <a:srgbClr val="03428E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9425" y="419114"/>
            <a:ext cx="54371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9575" y="1512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text</a:t>
            </a:r>
          </a:p>
          <a:p>
            <a:pPr lvl="1"/>
            <a:r>
              <a:rPr lang="en-US" smtClean="0"/>
              <a:t>  </a:t>
            </a:r>
          </a:p>
        </p:txBody>
      </p:sp>
      <p:sp>
        <p:nvSpPr>
          <p:cNvPr id="1028" name="AutoShape 556"/>
          <p:cNvSpPr>
            <a:spLocks noChangeAspect="1" noChangeArrowheads="1" noTextEdit="1"/>
          </p:cNvSpPr>
          <p:nvPr/>
        </p:nvSpPr>
        <p:spPr bwMode="auto">
          <a:xfrm>
            <a:off x="7021518" y="5965825"/>
            <a:ext cx="12795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Freeform 759"/>
          <p:cNvSpPr>
            <a:spLocks/>
          </p:cNvSpPr>
          <p:nvPr/>
        </p:nvSpPr>
        <p:spPr bwMode="auto">
          <a:xfrm>
            <a:off x="7767640" y="6165850"/>
            <a:ext cx="7937" cy="7938"/>
          </a:xfrm>
          <a:custGeom>
            <a:avLst/>
            <a:gdLst>
              <a:gd name="T0" fmla="*/ 2147483647 w 95"/>
              <a:gd name="T1" fmla="*/ 0 h 97"/>
              <a:gd name="T2" fmla="*/ 2147483647 w 95"/>
              <a:gd name="T3" fmla="*/ 2147483647 h 97"/>
              <a:gd name="T4" fmla="*/ 2147483647 w 95"/>
              <a:gd name="T5" fmla="*/ 2147483647 h 97"/>
              <a:gd name="T6" fmla="*/ 2147483647 w 95"/>
              <a:gd name="T7" fmla="*/ 2147483647 h 97"/>
              <a:gd name="T8" fmla="*/ 2147483647 w 95"/>
              <a:gd name="T9" fmla="*/ 2147483647 h 97"/>
              <a:gd name="T10" fmla="*/ 2147483647 w 95"/>
              <a:gd name="T11" fmla="*/ 2147483647 h 97"/>
              <a:gd name="T12" fmla="*/ 2147483647 w 95"/>
              <a:gd name="T13" fmla="*/ 2147483647 h 97"/>
              <a:gd name="T14" fmla="*/ 2147483647 w 95"/>
              <a:gd name="T15" fmla="*/ 2147483647 h 97"/>
              <a:gd name="T16" fmla="*/ 2147483647 w 95"/>
              <a:gd name="T17" fmla="*/ 2147483647 h 97"/>
              <a:gd name="T18" fmla="*/ 2147483647 w 95"/>
              <a:gd name="T19" fmla="*/ 2147483647 h 97"/>
              <a:gd name="T20" fmla="*/ 2147483647 w 95"/>
              <a:gd name="T21" fmla="*/ 2147483647 h 97"/>
              <a:gd name="T22" fmla="*/ 2147483647 w 95"/>
              <a:gd name="T23" fmla="*/ 2147483647 h 97"/>
              <a:gd name="T24" fmla="*/ 2147483647 w 95"/>
              <a:gd name="T25" fmla="*/ 2147483647 h 97"/>
              <a:gd name="T26" fmla="*/ 2147483647 w 95"/>
              <a:gd name="T27" fmla="*/ 2147483647 h 97"/>
              <a:gd name="T28" fmla="*/ 0 w 95"/>
              <a:gd name="T29" fmla="*/ 2147483647 h 97"/>
              <a:gd name="T30" fmla="*/ 0 w 95"/>
              <a:gd name="T31" fmla="*/ 2147483647 h 97"/>
              <a:gd name="T32" fmla="*/ 2147483647 w 95"/>
              <a:gd name="T33" fmla="*/ 2147483647 h 97"/>
              <a:gd name="T34" fmla="*/ 2147483647 w 95"/>
              <a:gd name="T35" fmla="*/ 2147483647 h 97"/>
              <a:gd name="T36" fmla="*/ 2147483647 w 95"/>
              <a:gd name="T37" fmla="*/ 2147483647 h 97"/>
              <a:gd name="T38" fmla="*/ 2147483647 w 95"/>
              <a:gd name="T39" fmla="*/ 2147483647 h 97"/>
              <a:gd name="T40" fmla="*/ 2147483647 w 95"/>
              <a:gd name="T41" fmla="*/ 2147483647 h 97"/>
              <a:gd name="T42" fmla="*/ 2147483647 w 95"/>
              <a:gd name="T43" fmla="*/ 0 h 9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5" h="97">
                <a:moveTo>
                  <a:pt x="46" y="0"/>
                </a:moveTo>
                <a:lnTo>
                  <a:pt x="54" y="11"/>
                </a:lnTo>
                <a:lnTo>
                  <a:pt x="62" y="21"/>
                </a:lnTo>
                <a:lnTo>
                  <a:pt x="70" y="33"/>
                </a:lnTo>
                <a:lnTo>
                  <a:pt x="77" y="45"/>
                </a:lnTo>
                <a:lnTo>
                  <a:pt x="82" y="57"/>
                </a:lnTo>
                <a:lnTo>
                  <a:pt x="87" y="70"/>
                </a:lnTo>
                <a:lnTo>
                  <a:pt x="91" y="83"/>
                </a:lnTo>
                <a:lnTo>
                  <a:pt x="95" y="97"/>
                </a:lnTo>
                <a:lnTo>
                  <a:pt x="16" y="97"/>
                </a:lnTo>
                <a:lnTo>
                  <a:pt x="10" y="96"/>
                </a:lnTo>
                <a:lnTo>
                  <a:pt x="7" y="95"/>
                </a:lnTo>
                <a:lnTo>
                  <a:pt x="4" y="92"/>
                </a:lnTo>
                <a:lnTo>
                  <a:pt x="2" y="89"/>
                </a:lnTo>
                <a:lnTo>
                  <a:pt x="0" y="84"/>
                </a:lnTo>
                <a:lnTo>
                  <a:pt x="0" y="80"/>
                </a:lnTo>
                <a:lnTo>
                  <a:pt x="1" y="75"/>
                </a:lnTo>
                <a:lnTo>
                  <a:pt x="3" y="71"/>
                </a:lnTo>
                <a:lnTo>
                  <a:pt x="14" y="53"/>
                </a:lnTo>
                <a:lnTo>
                  <a:pt x="24" y="35"/>
                </a:lnTo>
                <a:lnTo>
                  <a:pt x="34" y="17"/>
                </a:lnTo>
                <a:lnTo>
                  <a:pt x="46" y="0"/>
                </a:lnTo>
                <a:close/>
              </a:path>
            </a:pathLst>
          </a:custGeom>
          <a:solidFill>
            <a:srgbClr val="008F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Freeform 760"/>
          <p:cNvSpPr>
            <a:spLocks/>
          </p:cNvSpPr>
          <p:nvPr/>
        </p:nvSpPr>
        <p:spPr bwMode="auto">
          <a:xfrm>
            <a:off x="7767638" y="6167438"/>
            <a:ext cx="4762" cy="6350"/>
          </a:xfrm>
          <a:custGeom>
            <a:avLst/>
            <a:gdLst>
              <a:gd name="T0" fmla="*/ 2147483647 w 71"/>
              <a:gd name="T1" fmla="*/ 0 h 76"/>
              <a:gd name="T2" fmla="*/ 2147483647 w 71"/>
              <a:gd name="T3" fmla="*/ 2147483647 h 76"/>
              <a:gd name="T4" fmla="*/ 2147483647 w 71"/>
              <a:gd name="T5" fmla="*/ 2147483647 h 76"/>
              <a:gd name="T6" fmla="*/ 2147483647 w 71"/>
              <a:gd name="T7" fmla="*/ 2147483647 h 76"/>
              <a:gd name="T8" fmla="*/ 2147483647 w 71"/>
              <a:gd name="T9" fmla="*/ 2147483647 h 76"/>
              <a:gd name="T10" fmla="*/ 2147483647 w 71"/>
              <a:gd name="T11" fmla="*/ 2147483647 h 76"/>
              <a:gd name="T12" fmla="*/ 2147483647 w 71"/>
              <a:gd name="T13" fmla="*/ 2147483647 h 76"/>
              <a:gd name="T14" fmla="*/ 2147483647 w 71"/>
              <a:gd name="T15" fmla="*/ 2147483647 h 76"/>
              <a:gd name="T16" fmla="*/ 2147483647 w 71"/>
              <a:gd name="T17" fmla="*/ 2147483647 h 76"/>
              <a:gd name="T18" fmla="*/ 2147483647 w 71"/>
              <a:gd name="T19" fmla="*/ 2147483647 h 76"/>
              <a:gd name="T20" fmla="*/ 2147483647 w 71"/>
              <a:gd name="T21" fmla="*/ 2147483647 h 76"/>
              <a:gd name="T22" fmla="*/ 2147483647 w 71"/>
              <a:gd name="T23" fmla="*/ 2147483647 h 76"/>
              <a:gd name="T24" fmla="*/ 2147483647 w 71"/>
              <a:gd name="T25" fmla="*/ 2147483647 h 76"/>
              <a:gd name="T26" fmla="*/ 2147483647 w 71"/>
              <a:gd name="T27" fmla="*/ 2147483647 h 76"/>
              <a:gd name="T28" fmla="*/ 0 w 71"/>
              <a:gd name="T29" fmla="*/ 2147483647 h 76"/>
              <a:gd name="T30" fmla="*/ 0 w 71"/>
              <a:gd name="T31" fmla="*/ 2147483647 h 76"/>
              <a:gd name="T32" fmla="*/ 2147483647 w 71"/>
              <a:gd name="T33" fmla="*/ 2147483647 h 76"/>
              <a:gd name="T34" fmla="*/ 2147483647 w 71"/>
              <a:gd name="T35" fmla="*/ 2147483647 h 76"/>
              <a:gd name="T36" fmla="*/ 2147483647 w 71"/>
              <a:gd name="T37" fmla="*/ 2147483647 h 76"/>
              <a:gd name="T38" fmla="*/ 2147483647 w 71"/>
              <a:gd name="T39" fmla="*/ 2147483647 h 76"/>
              <a:gd name="T40" fmla="*/ 2147483647 w 71"/>
              <a:gd name="T41" fmla="*/ 2147483647 h 76"/>
              <a:gd name="T42" fmla="*/ 2147483647 w 71"/>
              <a:gd name="T43" fmla="*/ 0 h 7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71" h="76">
                <a:moveTo>
                  <a:pt x="32" y="0"/>
                </a:moveTo>
                <a:lnTo>
                  <a:pt x="38" y="8"/>
                </a:lnTo>
                <a:lnTo>
                  <a:pt x="45" y="18"/>
                </a:lnTo>
                <a:lnTo>
                  <a:pt x="50" y="26"/>
                </a:lnTo>
                <a:lnTo>
                  <a:pt x="55" y="35"/>
                </a:lnTo>
                <a:lnTo>
                  <a:pt x="59" y="46"/>
                </a:lnTo>
                <a:lnTo>
                  <a:pt x="63" y="55"/>
                </a:lnTo>
                <a:lnTo>
                  <a:pt x="67" y="65"/>
                </a:lnTo>
                <a:lnTo>
                  <a:pt x="71" y="76"/>
                </a:lnTo>
                <a:lnTo>
                  <a:pt x="16" y="76"/>
                </a:lnTo>
                <a:lnTo>
                  <a:pt x="10" y="75"/>
                </a:lnTo>
                <a:lnTo>
                  <a:pt x="7" y="74"/>
                </a:lnTo>
                <a:lnTo>
                  <a:pt x="4" y="71"/>
                </a:lnTo>
                <a:lnTo>
                  <a:pt x="2" y="68"/>
                </a:lnTo>
                <a:lnTo>
                  <a:pt x="0" y="63"/>
                </a:lnTo>
                <a:lnTo>
                  <a:pt x="0" y="59"/>
                </a:lnTo>
                <a:lnTo>
                  <a:pt x="1" y="54"/>
                </a:lnTo>
                <a:lnTo>
                  <a:pt x="3" y="50"/>
                </a:lnTo>
                <a:lnTo>
                  <a:pt x="10" y="37"/>
                </a:lnTo>
                <a:lnTo>
                  <a:pt x="18" y="25"/>
                </a:lnTo>
                <a:lnTo>
                  <a:pt x="25" y="13"/>
                </a:lnTo>
                <a:lnTo>
                  <a:pt x="32" y="0"/>
                </a:lnTo>
                <a:close/>
              </a:path>
            </a:pathLst>
          </a:custGeom>
          <a:solidFill>
            <a:srgbClr val="008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Freeform 761"/>
          <p:cNvSpPr>
            <a:spLocks/>
          </p:cNvSpPr>
          <p:nvPr/>
        </p:nvSpPr>
        <p:spPr bwMode="auto">
          <a:xfrm>
            <a:off x="7767645" y="6169039"/>
            <a:ext cx="3175" cy="4763"/>
          </a:xfrm>
          <a:custGeom>
            <a:avLst/>
            <a:gdLst>
              <a:gd name="T0" fmla="*/ 2147483647 w 45"/>
              <a:gd name="T1" fmla="*/ 0 h 53"/>
              <a:gd name="T2" fmla="*/ 2147483647 w 45"/>
              <a:gd name="T3" fmla="*/ 2147483647 h 53"/>
              <a:gd name="T4" fmla="*/ 2147483647 w 45"/>
              <a:gd name="T5" fmla="*/ 2147483647 h 53"/>
              <a:gd name="T6" fmla="*/ 2147483647 w 45"/>
              <a:gd name="T7" fmla="*/ 2147483647 h 53"/>
              <a:gd name="T8" fmla="*/ 2147483647 w 45"/>
              <a:gd name="T9" fmla="*/ 2147483647 h 53"/>
              <a:gd name="T10" fmla="*/ 2147483647 w 45"/>
              <a:gd name="T11" fmla="*/ 2147483647 h 53"/>
              <a:gd name="T12" fmla="*/ 2147483647 w 45"/>
              <a:gd name="T13" fmla="*/ 2147483647 h 53"/>
              <a:gd name="T14" fmla="*/ 2147483647 w 45"/>
              <a:gd name="T15" fmla="*/ 2147483647 h 53"/>
              <a:gd name="T16" fmla="*/ 2147483647 w 45"/>
              <a:gd name="T17" fmla="*/ 2147483647 h 53"/>
              <a:gd name="T18" fmla="*/ 2147483647 w 45"/>
              <a:gd name="T19" fmla="*/ 2147483647 h 53"/>
              <a:gd name="T20" fmla="*/ 0 w 45"/>
              <a:gd name="T21" fmla="*/ 2147483647 h 53"/>
              <a:gd name="T22" fmla="*/ 0 w 45"/>
              <a:gd name="T23" fmla="*/ 2147483647 h 53"/>
              <a:gd name="T24" fmla="*/ 2147483647 w 45"/>
              <a:gd name="T25" fmla="*/ 2147483647 h 53"/>
              <a:gd name="T26" fmla="*/ 2147483647 w 45"/>
              <a:gd name="T27" fmla="*/ 2147483647 h 53"/>
              <a:gd name="T28" fmla="*/ 2147483647 w 45"/>
              <a:gd name="T29" fmla="*/ 2147483647 h 53"/>
              <a:gd name="T30" fmla="*/ 2147483647 w 45"/>
              <a:gd name="T31" fmla="*/ 0 h 5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5" h="53">
                <a:moveTo>
                  <a:pt x="19" y="0"/>
                </a:moveTo>
                <a:lnTo>
                  <a:pt x="27" y="12"/>
                </a:lnTo>
                <a:lnTo>
                  <a:pt x="34" y="25"/>
                </a:lnTo>
                <a:lnTo>
                  <a:pt x="41" y="38"/>
                </a:lnTo>
                <a:lnTo>
                  <a:pt x="45" y="53"/>
                </a:lnTo>
                <a:lnTo>
                  <a:pt x="16" y="53"/>
                </a:lnTo>
                <a:lnTo>
                  <a:pt x="10" y="52"/>
                </a:lnTo>
                <a:lnTo>
                  <a:pt x="7" y="51"/>
                </a:lnTo>
                <a:lnTo>
                  <a:pt x="4" y="48"/>
                </a:lnTo>
                <a:lnTo>
                  <a:pt x="2" y="45"/>
                </a:lnTo>
                <a:lnTo>
                  <a:pt x="0" y="40"/>
                </a:lnTo>
                <a:lnTo>
                  <a:pt x="0" y="36"/>
                </a:lnTo>
                <a:lnTo>
                  <a:pt x="1" y="31"/>
                </a:lnTo>
                <a:lnTo>
                  <a:pt x="3" y="27"/>
                </a:lnTo>
                <a:lnTo>
                  <a:pt x="10" y="13"/>
                </a:lnTo>
                <a:lnTo>
                  <a:pt x="19" y="0"/>
                </a:lnTo>
                <a:close/>
              </a:path>
            </a:pathLst>
          </a:custGeom>
          <a:solidFill>
            <a:srgbClr val="0090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Freeform 762"/>
          <p:cNvSpPr>
            <a:spLocks/>
          </p:cNvSpPr>
          <p:nvPr/>
        </p:nvSpPr>
        <p:spPr bwMode="auto">
          <a:xfrm>
            <a:off x="7767645" y="6172200"/>
            <a:ext cx="1587" cy="1588"/>
          </a:xfrm>
          <a:custGeom>
            <a:avLst/>
            <a:gdLst>
              <a:gd name="T0" fmla="*/ 2147483647 w 20"/>
              <a:gd name="T1" fmla="*/ 0 h 29"/>
              <a:gd name="T2" fmla="*/ 2147483647 w 20"/>
              <a:gd name="T3" fmla="*/ 2147483647 h 29"/>
              <a:gd name="T4" fmla="*/ 2147483647 w 20"/>
              <a:gd name="T5" fmla="*/ 2147483647 h 29"/>
              <a:gd name="T6" fmla="*/ 2147483647 w 20"/>
              <a:gd name="T7" fmla="*/ 2147483647 h 29"/>
              <a:gd name="T8" fmla="*/ 2147483647 w 20"/>
              <a:gd name="T9" fmla="*/ 2147483647 h 29"/>
              <a:gd name="T10" fmla="*/ 2147483647 w 20"/>
              <a:gd name="T11" fmla="*/ 2147483647 h 29"/>
              <a:gd name="T12" fmla="*/ 2147483647 w 20"/>
              <a:gd name="T13" fmla="*/ 2147483647 h 29"/>
              <a:gd name="T14" fmla="*/ 2147483647 w 20"/>
              <a:gd name="T15" fmla="*/ 2147483647 h 29"/>
              <a:gd name="T16" fmla="*/ 0 w 20"/>
              <a:gd name="T17" fmla="*/ 2147483647 h 29"/>
              <a:gd name="T18" fmla="*/ 0 w 20"/>
              <a:gd name="T19" fmla="*/ 2147483647 h 29"/>
              <a:gd name="T20" fmla="*/ 2147483647 w 20"/>
              <a:gd name="T21" fmla="*/ 2147483647 h 29"/>
              <a:gd name="T22" fmla="*/ 2147483647 w 20"/>
              <a:gd name="T23" fmla="*/ 2147483647 h 29"/>
              <a:gd name="T24" fmla="*/ 2147483647 w 20"/>
              <a:gd name="T25" fmla="*/ 0 h 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" h="29">
                <a:moveTo>
                  <a:pt x="5" y="0"/>
                </a:moveTo>
                <a:lnTo>
                  <a:pt x="13" y="14"/>
                </a:lnTo>
                <a:lnTo>
                  <a:pt x="20" y="29"/>
                </a:lnTo>
                <a:lnTo>
                  <a:pt x="16" y="29"/>
                </a:lnTo>
                <a:lnTo>
                  <a:pt x="10" y="28"/>
                </a:lnTo>
                <a:lnTo>
                  <a:pt x="7" y="27"/>
                </a:lnTo>
                <a:lnTo>
                  <a:pt x="4" y="24"/>
                </a:lnTo>
                <a:lnTo>
                  <a:pt x="2" y="21"/>
                </a:lnTo>
                <a:lnTo>
                  <a:pt x="0" y="16"/>
                </a:lnTo>
                <a:lnTo>
                  <a:pt x="0" y="12"/>
                </a:lnTo>
                <a:lnTo>
                  <a:pt x="1" y="7"/>
                </a:lnTo>
                <a:lnTo>
                  <a:pt x="3" y="3"/>
                </a:lnTo>
                <a:lnTo>
                  <a:pt x="5" y="0"/>
                </a:lnTo>
                <a:close/>
              </a:path>
            </a:pathLst>
          </a:custGeom>
          <a:solidFill>
            <a:srgbClr val="0090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3" name="Picture 877" descr="slogen e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7" y="6546850"/>
            <a:ext cx="1241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878" descr="log maccabi english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32" y="6008702"/>
            <a:ext cx="13382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89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>
          <a:solidFill>
            <a:srgbClr val="03428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8"/>
        </a:buBlip>
        <a:defRPr>
          <a:solidFill>
            <a:srgbClr val="03428E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9425" y="419112"/>
            <a:ext cx="54371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9575" y="1512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text</a:t>
            </a:r>
          </a:p>
          <a:p>
            <a:pPr lvl="1"/>
            <a:r>
              <a:rPr lang="en-US" smtClean="0"/>
              <a:t>  </a:t>
            </a:r>
          </a:p>
        </p:txBody>
      </p:sp>
      <p:sp>
        <p:nvSpPr>
          <p:cNvPr id="1028" name="AutoShape 556"/>
          <p:cNvSpPr>
            <a:spLocks noChangeAspect="1" noChangeArrowheads="1" noTextEdit="1"/>
          </p:cNvSpPr>
          <p:nvPr/>
        </p:nvSpPr>
        <p:spPr bwMode="auto">
          <a:xfrm>
            <a:off x="7021518" y="5965825"/>
            <a:ext cx="12795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Freeform 759"/>
          <p:cNvSpPr>
            <a:spLocks/>
          </p:cNvSpPr>
          <p:nvPr/>
        </p:nvSpPr>
        <p:spPr bwMode="auto">
          <a:xfrm>
            <a:off x="7767640" y="6165850"/>
            <a:ext cx="7937" cy="7938"/>
          </a:xfrm>
          <a:custGeom>
            <a:avLst/>
            <a:gdLst>
              <a:gd name="T0" fmla="*/ 2147483647 w 95"/>
              <a:gd name="T1" fmla="*/ 0 h 97"/>
              <a:gd name="T2" fmla="*/ 2147483647 w 95"/>
              <a:gd name="T3" fmla="*/ 2147483647 h 97"/>
              <a:gd name="T4" fmla="*/ 2147483647 w 95"/>
              <a:gd name="T5" fmla="*/ 2147483647 h 97"/>
              <a:gd name="T6" fmla="*/ 2147483647 w 95"/>
              <a:gd name="T7" fmla="*/ 2147483647 h 97"/>
              <a:gd name="T8" fmla="*/ 2147483647 w 95"/>
              <a:gd name="T9" fmla="*/ 2147483647 h 97"/>
              <a:gd name="T10" fmla="*/ 2147483647 w 95"/>
              <a:gd name="T11" fmla="*/ 2147483647 h 97"/>
              <a:gd name="T12" fmla="*/ 2147483647 w 95"/>
              <a:gd name="T13" fmla="*/ 2147483647 h 97"/>
              <a:gd name="T14" fmla="*/ 2147483647 w 95"/>
              <a:gd name="T15" fmla="*/ 2147483647 h 97"/>
              <a:gd name="T16" fmla="*/ 2147483647 w 95"/>
              <a:gd name="T17" fmla="*/ 2147483647 h 97"/>
              <a:gd name="T18" fmla="*/ 2147483647 w 95"/>
              <a:gd name="T19" fmla="*/ 2147483647 h 97"/>
              <a:gd name="T20" fmla="*/ 2147483647 w 95"/>
              <a:gd name="T21" fmla="*/ 2147483647 h 97"/>
              <a:gd name="T22" fmla="*/ 2147483647 w 95"/>
              <a:gd name="T23" fmla="*/ 2147483647 h 97"/>
              <a:gd name="T24" fmla="*/ 2147483647 w 95"/>
              <a:gd name="T25" fmla="*/ 2147483647 h 97"/>
              <a:gd name="T26" fmla="*/ 2147483647 w 95"/>
              <a:gd name="T27" fmla="*/ 2147483647 h 97"/>
              <a:gd name="T28" fmla="*/ 0 w 95"/>
              <a:gd name="T29" fmla="*/ 2147483647 h 97"/>
              <a:gd name="T30" fmla="*/ 0 w 95"/>
              <a:gd name="T31" fmla="*/ 2147483647 h 97"/>
              <a:gd name="T32" fmla="*/ 2147483647 w 95"/>
              <a:gd name="T33" fmla="*/ 2147483647 h 97"/>
              <a:gd name="T34" fmla="*/ 2147483647 w 95"/>
              <a:gd name="T35" fmla="*/ 2147483647 h 97"/>
              <a:gd name="T36" fmla="*/ 2147483647 w 95"/>
              <a:gd name="T37" fmla="*/ 2147483647 h 97"/>
              <a:gd name="T38" fmla="*/ 2147483647 w 95"/>
              <a:gd name="T39" fmla="*/ 2147483647 h 97"/>
              <a:gd name="T40" fmla="*/ 2147483647 w 95"/>
              <a:gd name="T41" fmla="*/ 2147483647 h 97"/>
              <a:gd name="T42" fmla="*/ 2147483647 w 95"/>
              <a:gd name="T43" fmla="*/ 0 h 9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5" h="97">
                <a:moveTo>
                  <a:pt x="46" y="0"/>
                </a:moveTo>
                <a:lnTo>
                  <a:pt x="54" y="11"/>
                </a:lnTo>
                <a:lnTo>
                  <a:pt x="62" y="21"/>
                </a:lnTo>
                <a:lnTo>
                  <a:pt x="70" y="33"/>
                </a:lnTo>
                <a:lnTo>
                  <a:pt x="77" y="45"/>
                </a:lnTo>
                <a:lnTo>
                  <a:pt x="82" y="57"/>
                </a:lnTo>
                <a:lnTo>
                  <a:pt x="87" y="70"/>
                </a:lnTo>
                <a:lnTo>
                  <a:pt x="91" y="83"/>
                </a:lnTo>
                <a:lnTo>
                  <a:pt x="95" y="97"/>
                </a:lnTo>
                <a:lnTo>
                  <a:pt x="16" y="97"/>
                </a:lnTo>
                <a:lnTo>
                  <a:pt x="10" y="96"/>
                </a:lnTo>
                <a:lnTo>
                  <a:pt x="7" y="95"/>
                </a:lnTo>
                <a:lnTo>
                  <a:pt x="4" y="92"/>
                </a:lnTo>
                <a:lnTo>
                  <a:pt x="2" y="89"/>
                </a:lnTo>
                <a:lnTo>
                  <a:pt x="0" y="84"/>
                </a:lnTo>
                <a:lnTo>
                  <a:pt x="0" y="80"/>
                </a:lnTo>
                <a:lnTo>
                  <a:pt x="1" y="75"/>
                </a:lnTo>
                <a:lnTo>
                  <a:pt x="3" y="71"/>
                </a:lnTo>
                <a:lnTo>
                  <a:pt x="14" y="53"/>
                </a:lnTo>
                <a:lnTo>
                  <a:pt x="24" y="35"/>
                </a:lnTo>
                <a:lnTo>
                  <a:pt x="34" y="17"/>
                </a:lnTo>
                <a:lnTo>
                  <a:pt x="46" y="0"/>
                </a:lnTo>
                <a:close/>
              </a:path>
            </a:pathLst>
          </a:custGeom>
          <a:solidFill>
            <a:srgbClr val="008F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Freeform 760"/>
          <p:cNvSpPr>
            <a:spLocks/>
          </p:cNvSpPr>
          <p:nvPr/>
        </p:nvSpPr>
        <p:spPr bwMode="auto">
          <a:xfrm>
            <a:off x="7767638" y="6167438"/>
            <a:ext cx="4762" cy="6350"/>
          </a:xfrm>
          <a:custGeom>
            <a:avLst/>
            <a:gdLst>
              <a:gd name="T0" fmla="*/ 2147483647 w 71"/>
              <a:gd name="T1" fmla="*/ 0 h 76"/>
              <a:gd name="T2" fmla="*/ 2147483647 w 71"/>
              <a:gd name="T3" fmla="*/ 2147483647 h 76"/>
              <a:gd name="T4" fmla="*/ 2147483647 w 71"/>
              <a:gd name="T5" fmla="*/ 2147483647 h 76"/>
              <a:gd name="T6" fmla="*/ 2147483647 w 71"/>
              <a:gd name="T7" fmla="*/ 2147483647 h 76"/>
              <a:gd name="T8" fmla="*/ 2147483647 w 71"/>
              <a:gd name="T9" fmla="*/ 2147483647 h 76"/>
              <a:gd name="T10" fmla="*/ 2147483647 w 71"/>
              <a:gd name="T11" fmla="*/ 2147483647 h 76"/>
              <a:gd name="T12" fmla="*/ 2147483647 w 71"/>
              <a:gd name="T13" fmla="*/ 2147483647 h 76"/>
              <a:gd name="T14" fmla="*/ 2147483647 w 71"/>
              <a:gd name="T15" fmla="*/ 2147483647 h 76"/>
              <a:gd name="T16" fmla="*/ 2147483647 w 71"/>
              <a:gd name="T17" fmla="*/ 2147483647 h 76"/>
              <a:gd name="T18" fmla="*/ 2147483647 w 71"/>
              <a:gd name="T19" fmla="*/ 2147483647 h 76"/>
              <a:gd name="T20" fmla="*/ 2147483647 w 71"/>
              <a:gd name="T21" fmla="*/ 2147483647 h 76"/>
              <a:gd name="T22" fmla="*/ 2147483647 w 71"/>
              <a:gd name="T23" fmla="*/ 2147483647 h 76"/>
              <a:gd name="T24" fmla="*/ 2147483647 w 71"/>
              <a:gd name="T25" fmla="*/ 2147483647 h 76"/>
              <a:gd name="T26" fmla="*/ 2147483647 w 71"/>
              <a:gd name="T27" fmla="*/ 2147483647 h 76"/>
              <a:gd name="T28" fmla="*/ 0 w 71"/>
              <a:gd name="T29" fmla="*/ 2147483647 h 76"/>
              <a:gd name="T30" fmla="*/ 0 w 71"/>
              <a:gd name="T31" fmla="*/ 2147483647 h 76"/>
              <a:gd name="T32" fmla="*/ 2147483647 w 71"/>
              <a:gd name="T33" fmla="*/ 2147483647 h 76"/>
              <a:gd name="T34" fmla="*/ 2147483647 w 71"/>
              <a:gd name="T35" fmla="*/ 2147483647 h 76"/>
              <a:gd name="T36" fmla="*/ 2147483647 w 71"/>
              <a:gd name="T37" fmla="*/ 2147483647 h 76"/>
              <a:gd name="T38" fmla="*/ 2147483647 w 71"/>
              <a:gd name="T39" fmla="*/ 2147483647 h 76"/>
              <a:gd name="T40" fmla="*/ 2147483647 w 71"/>
              <a:gd name="T41" fmla="*/ 2147483647 h 76"/>
              <a:gd name="T42" fmla="*/ 2147483647 w 71"/>
              <a:gd name="T43" fmla="*/ 0 h 7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71" h="76">
                <a:moveTo>
                  <a:pt x="32" y="0"/>
                </a:moveTo>
                <a:lnTo>
                  <a:pt x="38" y="8"/>
                </a:lnTo>
                <a:lnTo>
                  <a:pt x="45" y="18"/>
                </a:lnTo>
                <a:lnTo>
                  <a:pt x="50" y="26"/>
                </a:lnTo>
                <a:lnTo>
                  <a:pt x="55" y="35"/>
                </a:lnTo>
                <a:lnTo>
                  <a:pt x="59" y="46"/>
                </a:lnTo>
                <a:lnTo>
                  <a:pt x="63" y="55"/>
                </a:lnTo>
                <a:lnTo>
                  <a:pt x="67" y="65"/>
                </a:lnTo>
                <a:lnTo>
                  <a:pt x="71" y="76"/>
                </a:lnTo>
                <a:lnTo>
                  <a:pt x="16" y="76"/>
                </a:lnTo>
                <a:lnTo>
                  <a:pt x="10" y="75"/>
                </a:lnTo>
                <a:lnTo>
                  <a:pt x="7" y="74"/>
                </a:lnTo>
                <a:lnTo>
                  <a:pt x="4" y="71"/>
                </a:lnTo>
                <a:lnTo>
                  <a:pt x="2" y="68"/>
                </a:lnTo>
                <a:lnTo>
                  <a:pt x="0" y="63"/>
                </a:lnTo>
                <a:lnTo>
                  <a:pt x="0" y="59"/>
                </a:lnTo>
                <a:lnTo>
                  <a:pt x="1" y="54"/>
                </a:lnTo>
                <a:lnTo>
                  <a:pt x="3" y="50"/>
                </a:lnTo>
                <a:lnTo>
                  <a:pt x="10" y="37"/>
                </a:lnTo>
                <a:lnTo>
                  <a:pt x="18" y="25"/>
                </a:lnTo>
                <a:lnTo>
                  <a:pt x="25" y="13"/>
                </a:lnTo>
                <a:lnTo>
                  <a:pt x="32" y="0"/>
                </a:lnTo>
                <a:close/>
              </a:path>
            </a:pathLst>
          </a:custGeom>
          <a:solidFill>
            <a:srgbClr val="008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Freeform 761"/>
          <p:cNvSpPr>
            <a:spLocks/>
          </p:cNvSpPr>
          <p:nvPr/>
        </p:nvSpPr>
        <p:spPr bwMode="auto">
          <a:xfrm>
            <a:off x="7767644" y="6169037"/>
            <a:ext cx="3175" cy="4763"/>
          </a:xfrm>
          <a:custGeom>
            <a:avLst/>
            <a:gdLst>
              <a:gd name="T0" fmla="*/ 2147483647 w 45"/>
              <a:gd name="T1" fmla="*/ 0 h 53"/>
              <a:gd name="T2" fmla="*/ 2147483647 w 45"/>
              <a:gd name="T3" fmla="*/ 2147483647 h 53"/>
              <a:gd name="T4" fmla="*/ 2147483647 w 45"/>
              <a:gd name="T5" fmla="*/ 2147483647 h 53"/>
              <a:gd name="T6" fmla="*/ 2147483647 w 45"/>
              <a:gd name="T7" fmla="*/ 2147483647 h 53"/>
              <a:gd name="T8" fmla="*/ 2147483647 w 45"/>
              <a:gd name="T9" fmla="*/ 2147483647 h 53"/>
              <a:gd name="T10" fmla="*/ 2147483647 w 45"/>
              <a:gd name="T11" fmla="*/ 2147483647 h 53"/>
              <a:gd name="T12" fmla="*/ 2147483647 w 45"/>
              <a:gd name="T13" fmla="*/ 2147483647 h 53"/>
              <a:gd name="T14" fmla="*/ 2147483647 w 45"/>
              <a:gd name="T15" fmla="*/ 2147483647 h 53"/>
              <a:gd name="T16" fmla="*/ 2147483647 w 45"/>
              <a:gd name="T17" fmla="*/ 2147483647 h 53"/>
              <a:gd name="T18" fmla="*/ 2147483647 w 45"/>
              <a:gd name="T19" fmla="*/ 2147483647 h 53"/>
              <a:gd name="T20" fmla="*/ 0 w 45"/>
              <a:gd name="T21" fmla="*/ 2147483647 h 53"/>
              <a:gd name="T22" fmla="*/ 0 w 45"/>
              <a:gd name="T23" fmla="*/ 2147483647 h 53"/>
              <a:gd name="T24" fmla="*/ 2147483647 w 45"/>
              <a:gd name="T25" fmla="*/ 2147483647 h 53"/>
              <a:gd name="T26" fmla="*/ 2147483647 w 45"/>
              <a:gd name="T27" fmla="*/ 2147483647 h 53"/>
              <a:gd name="T28" fmla="*/ 2147483647 w 45"/>
              <a:gd name="T29" fmla="*/ 2147483647 h 53"/>
              <a:gd name="T30" fmla="*/ 2147483647 w 45"/>
              <a:gd name="T31" fmla="*/ 0 h 5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5" h="53">
                <a:moveTo>
                  <a:pt x="19" y="0"/>
                </a:moveTo>
                <a:lnTo>
                  <a:pt x="27" y="12"/>
                </a:lnTo>
                <a:lnTo>
                  <a:pt x="34" y="25"/>
                </a:lnTo>
                <a:lnTo>
                  <a:pt x="41" y="38"/>
                </a:lnTo>
                <a:lnTo>
                  <a:pt x="45" y="53"/>
                </a:lnTo>
                <a:lnTo>
                  <a:pt x="16" y="53"/>
                </a:lnTo>
                <a:lnTo>
                  <a:pt x="10" y="52"/>
                </a:lnTo>
                <a:lnTo>
                  <a:pt x="7" y="51"/>
                </a:lnTo>
                <a:lnTo>
                  <a:pt x="4" y="48"/>
                </a:lnTo>
                <a:lnTo>
                  <a:pt x="2" y="45"/>
                </a:lnTo>
                <a:lnTo>
                  <a:pt x="0" y="40"/>
                </a:lnTo>
                <a:lnTo>
                  <a:pt x="0" y="36"/>
                </a:lnTo>
                <a:lnTo>
                  <a:pt x="1" y="31"/>
                </a:lnTo>
                <a:lnTo>
                  <a:pt x="3" y="27"/>
                </a:lnTo>
                <a:lnTo>
                  <a:pt x="10" y="13"/>
                </a:lnTo>
                <a:lnTo>
                  <a:pt x="19" y="0"/>
                </a:lnTo>
                <a:close/>
              </a:path>
            </a:pathLst>
          </a:custGeom>
          <a:solidFill>
            <a:srgbClr val="0090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Freeform 762"/>
          <p:cNvSpPr>
            <a:spLocks/>
          </p:cNvSpPr>
          <p:nvPr/>
        </p:nvSpPr>
        <p:spPr bwMode="auto">
          <a:xfrm>
            <a:off x="7767644" y="6172200"/>
            <a:ext cx="1587" cy="1588"/>
          </a:xfrm>
          <a:custGeom>
            <a:avLst/>
            <a:gdLst>
              <a:gd name="T0" fmla="*/ 2147483647 w 20"/>
              <a:gd name="T1" fmla="*/ 0 h 29"/>
              <a:gd name="T2" fmla="*/ 2147483647 w 20"/>
              <a:gd name="T3" fmla="*/ 2147483647 h 29"/>
              <a:gd name="T4" fmla="*/ 2147483647 w 20"/>
              <a:gd name="T5" fmla="*/ 2147483647 h 29"/>
              <a:gd name="T6" fmla="*/ 2147483647 w 20"/>
              <a:gd name="T7" fmla="*/ 2147483647 h 29"/>
              <a:gd name="T8" fmla="*/ 2147483647 w 20"/>
              <a:gd name="T9" fmla="*/ 2147483647 h 29"/>
              <a:gd name="T10" fmla="*/ 2147483647 w 20"/>
              <a:gd name="T11" fmla="*/ 2147483647 h 29"/>
              <a:gd name="T12" fmla="*/ 2147483647 w 20"/>
              <a:gd name="T13" fmla="*/ 2147483647 h 29"/>
              <a:gd name="T14" fmla="*/ 2147483647 w 20"/>
              <a:gd name="T15" fmla="*/ 2147483647 h 29"/>
              <a:gd name="T16" fmla="*/ 0 w 20"/>
              <a:gd name="T17" fmla="*/ 2147483647 h 29"/>
              <a:gd name="T18" fmla="*/ 0 w 20"/>
              <a:gd name="T19" fmla="*/ 2147483647 h 29"/>
              <a:gd name="T20" fmla="*/ 2147483647 w 20"/>
              <a:gd name="T21" fmla="*/ 2147483647 h 29"/>
              <a:gd name="T22" fmla="*/ 2147483647 w 20"/>
              <a:gd name="T23" fmla="*/ 2147483647 h 29"/>
              <a:gd name="T24" fmla="*/ 2147483647 w 20"/>
              <a:gd name="T25" fmla="*/ 0 h 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" h="29">
                <a:moveTo>
                  <a:pt x="5" y="0"/>
                </a:moveTo>
                <a:lnTo>
                  <a:pt x="13" y="14"/>
                </a:lnTo>
                <a:lnTo>
                  <a:pt x="20" y="29"/>
                </a:lnTo>
                <a:lnTo>
                  <a:pt x="16" y="29"/>
                </a:lnTo>
                <a:lnTo>
                  <a:pt x="10" y="28"/>
                </a:lnTo>
                <a:lnTo>
                  <a:pt x="7" y="27"/>
                </a:lnTo>
                <a:lnTo>
                  <a:pt x="4" y="24"/>
                </a:lnTo>
                <a:lnTo>
                  <a:pt x="2" y="21"/>
                </a:lnTo>
                <a:lnTo>
                  <a:pt x="0" y="16"/>
                </a:lnTo>
                <a:lnTo>
                  <a:pt x="0" y="12"/>
                </a:lnTo>
                <a:lnTo>
                  <a:pt x="1" y="7"/>
                </a:lnTo>
                <a:lnTo>
                  <a:pt x="3" y="3"/>
                </a:lnTo>
                <a:lnTo>
                  <a:pt x="5" y="0"/>
                </a:lnTo>
                <a:close/>
              </a:path>
            </a:pathLst>
          </a:custGeom>
          <a:solidFill>
            <a:srgbClr val="0090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3" name="Picture 877" descr="slogen e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6" y="6546850"/>
            <a:ext cx="1241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878" descr="log maccabi english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31" y="6008700"/>
            <a:ext cx="13382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9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>
          <a:solidFill>
            <a:srgbClr val="03428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8"/>
        </a:buBlip>
        <a:defRPr>
          <a:solidFill>
            <a:srgbClr val="03428E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9425" y="419113"/>
            <a:ext cx="54371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9575" y="1512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text</a:t>
            </a:r>
          </a:p>
          <a:p>
            <a:pPr lvl="1"/>
            <a:r>
              <a:rPr lang="en-US" smtClean="0"/>
              <a:t>  </a:t>
            </a:r>
          </a:p>
        </p:txBody>
      </p:sp>
      <p:sp>
        <p:nvSpPr>
          <p:cNvPr id="1028" name="AutoShape 556"/>
          <p:cNvSpPr>
            <a:spLocks noChangeAspect="1" noChangeArrowheads="1" noTextEdit="1"/>
          </p:cNvSpPr>
          <p:nvPr/>
        </p:nvSpPr>
        <p:spPr bwMode="auto">
          <a:xfrm>
            <a:off x="7021518" y="5965825"/>
            <a:ext cx="12795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Freeform 759"/>
          <p:cNvSpPr>
            <a:spLocks/>
          </p:cNvSpPr>
          <p:nvPr/>
        </p:nvSpPr>
        <p:spPr bwMode="auto">
          <a:xfrm>
            <a:off x="7767640" y="6165850"/>
            <a:ext cx="7937" cy="7938"/>
          </a:xfrm>
          <a:custGeom>
            <a:avLst/>
            <a:gdLst>
              <a:gd name="T0" fmla="*/ 2147483647 w 95"/>
              <a:gd name="T1" fmla="*/ 0 h 97"/>
              <a:gd name="T2" fmla="*/ 2147483647 w 95"/>
              <a:gd name="T3" fmla="*/ 2147483647 h 97"/>
              <a:gd name="T4" fmla="*/ 2147483647 w 95"/>
              <a:gd name="T5" fmla="*/ 2147483647 h 97"/>
              <a:gd name="T6" fmla="*/ 2147483647 w 95"/>
              <a:gd name="T7" fmla="*/ 2147483647 h 97"/>
              <a:gd name="T8" fmla="*/ 2147483647 w 95"/>
              <a:gd name="T9" fmla="*/ 2147483647 h 97"/>
              <a:gd name="T10" fmla="*/ 2147483647 w 95"/>
              <a:gd name="T11" fmla="*/ 2147483647 h 97"/>
              <a:gd name="T12" fmla="*/ 2147483647 w 95"/>
              <a:gd name="T13" fmla="*/ 2147483647 h 97"/>
              <a:gd name="T14" fmla="*/ 2147483647 w 95"/>
              <a:gd name="T15" fmla="*/ 2147483647 h 97"/>
              <a:gd name="T16" fmla="*/ 2147483647 w 95"/>
              <a:gd name="T17" fmla="*/ 2147483647 h 97"/>
              <a:gd name="T18" fmla="*/ 2147483647 w 95"/>
              <a:gd name="T19" fmla="*/ 2147483647 h 97"/>
              <a:gd name="T20" fmla="*/ 2147483647 w 95"/>
              <a:gd name="T21" fmla="*/ 2147483647 h 97"/>
              <a:gd name="T22" fmla="*/ 2147483647 w 95"/>
              <a:gd name="T23" fmla="*/ 2147483647 h 97"/>
              <a:gd name="T24" fmla="*/ 2147483647 w 95"/>
              <a:gd name="T25" fmla="*/ 2147483647 h 97"/>
              <a:gd name="T26" fmla="*/ 2147483647 w 95"/>
              <a:gd name="T27" fmla="*/ 2147483647 h 97"/>
              <a:gd name="T28" fmla="*/ 0 w 95"/>
              <a:gd name="T29" fmla="*/ 2147483647 h 97"/>
              <a:gd name="T30" fmla="*/ 0 w 95"/>
              <a:gd name="T31" fmla="*/ 2147483647 h 97"/>
              <a:gd name="T32" fmla="*/ 2147483647 w 95"/>
              <a:gd name="T33" fmla="*/ 2147483647 h 97"/>
              <a:gd name="T34" fmla="*/ 2147483647 w 95"/>
              <a:gd name="T35" fmla="*/ 2147483647 h 97"/>
              <a:gd name="T36" fmla="*/ 2147483647 w 95"/>
              <a:gd name="T37" fmla="*/ 2147483647 h 97"/>
              <a:gd name="T38" fmla="*/ 2147483647 w 95"/>
              <a:gd name="T39" fmla="*/ 2147483647 h 97"/>
              <a:gd name="T40" fmla="*/ 2147483647 w 95"/>
              <a:gd name="T41" fmla="*/ 2147483647 h 97"/>
              <a:gd name="T42" fmla="*/ 2147483647 w 95"/>
              <a:gd name="T43" fmla="*/ 0 h 9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5" h="97">
                <a:moveTo>
                  <a:pt x="46" y="0"/>
                </a:moveTo>
                <a:lnTo>
                  <a:pt x="54" y="11"/>
                </a:lnTo>
                <a:lnTo>
                  <a:pt x="62" y="21"/>
                </a:lnTo>
                <a:lnTo>
                  <a:pt x="70" y="33"/>
                </a:lnTo>
                <a:lnTo>
                  <a:pt x="77" y="45"/>
                </a:lnTo>
                <a:lnTo>
                  <a:pt x="82" y="57"/>
                </a:lnTo>
                <a:lnTo>
                  <a:pt x="87" y="70"/>
                </a:lnTo>
                <a:lnTo>
                  <a:pt x="91" y="83"/>
                </a:lnTo>
                <a:lnTo>
                  <a:pt x="95" y="97"/>
                </a:lnTo>
                <a:lnTo>
                  <a:pt x="16" y="97"/>
                </a:lnTo>
                <a:lnTo>
                  <a:pt x="10" y="96"/>
                </a:lnTo>
                <a:lnTo>
                  <a:pt x="7" y="95"/>
                </a:lnTo>
                <a:lnTo>
                  <a:pt x="4" y="92"/>
                </a:lnTo>
                <a:lnTo>
                  <a:pt x="2" y="89"/>
                </a:lnTo>
                <a:lnTo>
                  <a:pt x="0" y="84"/>
                </a:lnTo>
                <a:lnTo>
                  <a:pt x="0" y="80"/>
                </a:lnTo>
                <a:lnTo>
                  <a:pt x="1" y="75"/>
                </a:lnTo>
                <a:lnTo>
                  <a:pt x="3" y="71"/>
                </a:lnTo>
                <a:lnTo>
                  <a:pt x="14" y="53"/>
                </a:lnTo>
                <a:lnTo>
                  <a:pt x="24" y="35"/>
                </a:lnTo>
                <a:lnTo>
                  <a:pt x="34" y="17"/>
                </a:lnTo>
                <a:lnTo>
                  <a:pt x="46" y="0"/>
                </a:lnTo>
                <a:close/>
              </a:path>
            </a:pathLst>
          </a:custGeom>
          <a:solidFill>
            <a:srgbClr val="008F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Freeform 760"/>
          <p:cNvSpPr>
            <a:spLocks/>
          </p:cNvSpPr>
          <p:nvPr/>
        </p:nvSpPr>
        <p:spPr bwMode="auto">
          <a:xfrm>
            <a:off x="7767638" y="6167438"/>
            <a:ext cx="4762" cy="6350"/>
          </a:xfrm>
          <a:custGeom>
            <a:avLst/>
            <a:gdLst>
              <a:gd name="T0" fmla="*/ 2147483647 w 71"/>
              <a:gd name="T1" fmla="*/ 0 h 76"/>
              <a:gd name="T2" fmla="*/ 2147483647 w 71"/>
              <a:gd name="T3" fmla="*/ 2147483647 h 76"/>
              <a:gd name="T4" fmla="*/ 2147483647 w 71"/>
              <a:gd name="T5" fmla="*/ 2147483647 h 76"/>
              <a:gd name="T6" fmla="*/ 2147483647 w 71"/>
              <a:gd name="T7" fmla="*/ 2147483647 h 76"/>
              <a:gd name="T8" fmla="*/ 2147483647 w 71"/>
              <a:gd name="T9" fmla="*/ 2147483647 h 76"/>
              <a:gd name="T10" fmla="*/ 2147483647 w 71"/>
              <a:gd name="T11" fmla="*/ 2147483647 h 76"/>
              <a:gd name="T12" fmla="*/ 2147483647 w 71"/>
              <a:gd name="T13" fmla="*/ 2147483647 h 76"/>
              <a:gd name="T14" fmla="*/ 2147483647 w 71"/>
              <a:gd name="T15" fmla="*/ 2147483647 h 76"/>
              <a:gd name="T16" fmla="*/ 2147483647 w 71"/>
              <a:gd name="T17" fmla="*/ 2147483647 h 76"/>
              <a:gd name="T18" fmla="*/ 2147483647 w 71"/>
              <a:gd name="T19" fmla="*/ 2147483647 h 76"/>
              <a:gd name="T20" fmla="*/ 2147483647 w 71"/>
              <a:gd name="T21" fmla="*/ 2147483647 h 76"/>
              <a:gd name="T22" fmla="*/ 2147483647 w 71"/>
              <a:gd name="T23" fmla="*/ 2147483647 h 76"/>
              <a:gd name="T24" fmla="*/ 2147483647 w 71"/>
              <a:gd name="T25" fmla="*/ 2147483647 h 76"/>
              <a:gd name="T26" fmla="*/ 2147483647 w 71"/>
              <a:gd name="T27" fmla="*/ 2147483647 h 76"/>
              <a:gd name="T28" fmla="*/ 0 w 71"/>
              <a:gd name="T29" fmla="*/ 2147483647 h 76"/>
              <a:gd name="T30" fmla="*/ 0 w 71"/>
              <a:gd name="T31" fmla="*/ 2147483647 h 76"/>
              <a:gd name="T32" fmla="*/ 2147483647 w 71"/>
              <a:gd name="T33" fmla="*/ 2147483647 h 76"/>
              <a:gd name="T34" fmla="*/ 2147483647 w 71"/>
              <a:gd name="T35" fmla="*/ 2147483647 h 76"/>
              <a:gd name="T36" fmla="*/ 2147483647 w 71"/>
              <a:gd name="T37" fmla="*/ 2147483647 h 76"/>
              <a:gd name="T38" fmla="*/ 2147483647 w 71"/>
              <a:gd name="T39" fmla="*/ 2147483647 h 76"/>
              <a:gd name="T40" fmla="*/ 2147483647 w 71"/>
              <a:gd name="T41" fmla="*/ 2147483647 h 76"/>
              <a:gd name="T42" fmla="*/ 2147483647 w 71"/>
              <a:gd name="T43" fmla="*/ 0 h 7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71" h="76">
                <a:moveTo>
                  <a:pt x="32" y="0"/>
                </a:moveTo>
                <a:lnTo>
                  <a:pt x="38" y="8"/>
                </a:lnTo>
                <a:lnTo>
                  <a:pt x="45" y="18"/>
                </a:lnTo>
                <a:lnTo>
                  <a:pt x="50" y="26"/>
                </a:lnTo>
                <a:lnTo>
                  <a:pt x="55" y="35"/>
                </a:lnTo>
                <a:lnTo>
                  <a:pt x="59" y="46"/>
                </a:lnTo>
                <a:lnTo>
                  <a:pt x="63" y="55"/>
                </a:lnTo>
                <a:lnTo>
                  <a:pt x="67" y="65"/>
                </a:lnTo>
                <a:lnTo>
                  <a:pt x="71" y="76"/>
                </a:lnTo>
                <a:lnTo>
                  <a:pt x="16" y="76"/>
                </a:lnTo>
                <a:lnTo>
                  <a:pt x="10" y="75"/>
                </a:lnTo>
                <a:lnTo>
                  <a:pt x="7" y="74"/>
                </a:lnTo>
                <a:lnTo>
                  <a:pt x="4" y="71"/>
                </a:lnTo>
                <a:lnTo>
                  <a:pt x="2" y="68"/>
                </a:lnTo>
                <a:lnTo>
                  <a:pt x="0" y="63"/>
                </a:lnTo>
                <a:lnTo>
                  <a:pt x="0" y="59"/>
                </a:lnTo>
                <a:lnTo>
                  <a:pt x="1" y="54"/>
                </a:lnTo>
                <a:lnTo>
                  <a:pt x="3" y="50"/>
                </a:lnTo>
                <a:lnTo>
                  <a:pt x="10" y="37"/>
                </a:lnTo>
                <a:lnTo>
                  <a:pt x="18" y="25"/>
                </a:lnTo>
                <a:lnTo>
                  <a:pt x="25" y="13"/>
                </a:lnTo>
                <a:lnTo>
                  <a:pt x="32" y="0"/>
                </a:lnTo>
                <a:close/>
              </a:path>
            </a:pathLst>
          </a:custGeom>
          <a:solidFill>
            <a:srgbClr val="008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Freeform 761"/>
          <p:cNvSpPr>
            <a:spLocks/>
          </p:cNvSpPr>
          <p:nvPr/>
        </p:nvSpPr>
        <p:spPr bwMode="auto">
          <a:xfrm>
            <a:off x="7767645" y="6169041"/>
            <a:ext cx="3175" cy="4763"/>
          </a:xfrm>
          <a:custGeom>
            <a:avLst/>
            <a:gdLst>
              <a:gd name="T0" fmla="*/ 2147483647 w 45"/>
              <a:gd name="T1" fmla="*/ 0 h 53"/>
              <a:gd name="T2" fmla="*/ 2147483647 w 45"/>
              <a:gd name="T3" fmla="*/ 2147483647 h 53"/>
              <a:gd name="T4" fmla="*/ 2147483647 w 45"/>
              <a:gd name="T5" fmla="*/ 2147483647 h 53"/>
              <a:gd name="T6" fmla="*/ 2147483647 w 45"/>
              <a:gd name="T7" fmla="*/ 2147483647 h 53"/>
              <a:gd name="T8" fmla="*/ 2147483647 w 45"/>
              <a:gd name="T9" fmla="*/ 2147483647 h 53"/>
              <a:gd name="T10" fmla="*/ 2147483647 w 45"/>
              <a:gd name="T11" fmla="*/ 2147483647 h 53"/>
              <a:gd name="T12" fmla="*/ 2147483647 w 45"/>
              <a:gd name="T13" fmla="*/ 2147483647 h 53"/>
              <a:gd name="T14" fmla="*/ 2147483647 w 45"/>
              <a:gd name="T15" fmla="*/ 2147483647 h 53"/>
              <a:gd name="T16" fmla="*/ 2147483647 w 45"/>
              <a:gd name="T17" fmla="*/ 2147483647 h 53"/>
              <a:gd name="T18" fmla="*/ 2147483647 w 45"/>
              <a:gd name="T19" fmla="*/ 2147483647 h 53"/>
              <a:gd name="T20" fmla="*/ 0 w 45"/>
              <a:gd name="T21" fmla="*/ 2147483647 h 53"/>
              <a:gd name="T22" fmla="*/ 0 w 45"/>
              <a:gd name="T23" fmla="*/ 2147483647 h 53"/>
              <a:gd name="T24" fmla="*/ 2147483647 w 45"/>
              <a:gd name="T25" fmla="*/ 2147483647 h 53"/>
              <a:gd name="T26" fmla="*/ 2147483647 w 45"/>
              <a:gd name="T27" fmla="*/ 2147483647 h 53"/>
              <a:gd name="T28" fmla="*/ 2147483647 w 45"/>
              <a:gd name="T29" fmla="*/ 2147483647 h 53"/>
              <a:gd name="T30" fmla="*/ 2147483647 w 45"/>
              <a:gd name="T31" fmla="*/ 0 h 5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5" h="53">
                <a:moveTo>
                  <a:pt x="19" y="0"/>
                </a:moveTo>
                <a:lnTo>
                  <a:pt x="27" y="12"/>
                </a:lnTo>
                <a:lnTo>
                  <a:pt x="34" y="25"/>
                </a:lnTo>
                <a:lnTo>
                  <a:pt x="41" y="38"/>
                </a:lnTo>
                <a:lnTo>
                  <a:pt x="45" y="53"/>
                </a:lnTo>
                <a:lnTo>
                  <a:pt x="16" y="53"/>
                </a:lnTo>
                <a:lnTo>
                  <a:pt x="10" y="52"/>
                </a:lnTo>
                <a:lnTo>
                  <a:pt x="7" y="51"/>
                </a:lnTo>
                <a:lnTo>
                  <a:pt x="4" y="48"/>
                </a:lnTo>
                <a:lnTo>
                  <a:pt x="2" y="45"/>
                </a:lnTo>
                <a:lnTo>
                  <a:pt x="0" y="40"/>
                </a:lnTo>
                <a:lnTo>
                  <a:pt x="0" y="36"/>
                </a:lnTo>
                <a:lnTo>
                  <a:pt x="1" y="31"/>
                </a:lnTo>
                <a:lnTo>
                  <a:pt x="3" y="27"/>
                </a:lnTo>
                <a:lnTo>
                  <a:pt x="10" y="13"/>
                </a:lnTo>
                <a:lnTo>
                  <a:pt x="19" y="0"/>
                </a:lnTo>
                <a:close/>
              </a:path>
            </a:pathLst>
          </a:custGeom>
          <a:solidFill>
            <a:srgbClr val="0090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Freeform 762"/>
          <p:cNvSpPr>
            <a:spLocks/>
          </p:cNvSpPr>
          <p:nvPr/>
        </p:nvSpPr>
        <p:spPr bwMode="auto">
          <a:xfrm>
            <a:off x="7767646" y="6172200"/>
            <a:ext cx="1587" cy="1588"/>
          </a:xfrm>
          <a:custGeom>
            <a:avLst/>
            <a:gdLst>
              <a:gd name="T0" fmla="*/ 2147483647 w 20"/>
              <a:gd name="T1" fmla="*/ 0 h 29"/>
              <a:gd name="T2" fmla="*/ 2147483647 w 20"/>
              <a:gd name="T3" fmla="*/ 2147483647 h 29"/>
              <a:gd name="T4" fmla="*/ 2147483647 w 20"/>
              <a:gd name="T5" fmla="*/ 2147483647 h 29"/>
              <a:gd name="T6" fmla="*/ 2147483647 w 20"/>
              <a:gd name="T7" fmla="*/ 2147483647 h 29"/>
              <a:gd name="T8" fmla="*/ 2147483647 w 20"/>
              <a:gd name="T9" fmla="*/ 2147483647 h 29"/>
              <a:gd name="T10" fmla="*/ 2147483647 w 20"/>
              <a:gd name="T11" fmla="*/ 2147483647 h 29"/>
              <a:gd name="T12" fmla="*/ 2147483647 w 20"/>
              <a:gd name="T13" fmla="*/ 2147483647 h 29"/>
              <a:gd name="T14" fmla="*/ 2147483647 w 20"/>
              <a:gd name="T15" fmla="*/ 2147483647 h 29"/>
              <a:gd name="T16" fmla="*/ 0 w 20"/>
              <a:gd name="T17" fmla="*/ 2147483647 h 29"/>
              <a:gd name="T18" fmla="*/ 0 w 20"/>
              <a:gd name="T19" fmla="*/ 2147483647 h 29"/>
              <a:gd name="T20" fmla="*/ 2147483647 w 20"/>
              <a:gd name="T21" fmla="*/ 2147483647 h 29"/>
              <a:gd name="T22" fmla="*/ 2147483647 w 20"/>
              <a:gd name="T23" fmla="*/ 2147483647 h 29"/>
              <a:gd name="T24" fmla="*/ 2147483647 w 20"/>
              <a:gd name="T25" fmla="*/ 0 h 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" h="29">
                <a:moveTo>
                  <a:pt x="5" y="0"/>
                </a:moveTo>
                <a:lnTo>
                  <a:pt x="13" y="14"/>
                </a:lnTo>
                <a:lnTo>
                  <a:pt x="20" y="29"/>
                </a:lnTo>
                <a:lnTo>
                  <a:pt x="16" y="29"/>
                </a:lnTo>
                <a:lnTo>
                  <a:pt x="10" y="28"/>
                </a:lnTo>
                <a:lnTo>
                  <a:pt x="7" y="27"/>
                </a:lnTo>
                <a:lnTo>
                  <a:pt x="4" y="24"/>
                </a:lnTo>
                <a:lnTo>
                  <a:pt x="2" y="21"/>
                </a:lnTo>
                <a:lnTo>
                  <a:pt x="0" y="16"/>
                </a:lnTo>
                <a:lnTo>
                  <a:pt x="0" y="12"/>
                </a:lnTo>
                <a:lnTo>
                  <a:pt x="1" y="7"/>
                </a:lnTo>
                <a:lnTo>
                  <a:pt x="3" y="3"/>
                </a:lnTo>
                <a:lnTo>
                  <a:pt x="5" y="0"/>
                </a:lnTo>
                <a:close/>
              </a:path>
            </a:pathLst>
          </a:custGeom>
          <a:solidFill>
            <a:srgbClr val="0090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3" name="Picture 877" descr="slogen e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8" y="6546850"/>
            <a:ext cx="1241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878" descr="log maccabi english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33" y="6008704"/>
            <a:ext cx="13382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63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>
          <a:solidFill>
            <a:srgbClr val="03428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8"/>
        </a:buBlip>
        <a:defRPr>
          <a:solidFill>
            <a:srgbClr val="03428E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9425" y="419100"/>
            <a:ext cx="54371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9575" y="1512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text</a:t>
            </a:r>
          </a:p>
          <a:p>
            <a:pPr lvl="1"/>
            <a:r>
              <a:rPr lang="en-US" smtClean="0"/>
              <a:t>  </a:t>
            </a:r>
          </a:p>
        </p:txBody>
      </p:sp>
      <p:sp>
        <p:nvSpPr>
          <p:cNvPr id="1028" name="AutoShape 556"/>
          <p:cNvSpPr>
            <a:spLocks noChangeAspect="1" noChangeArrowheads="1" noTextEdit="1"/>
          </p:cNvSpPr>
          <p:nvPr/>
        </p:nvSpPr>
        <p:spPr bwMode="auto">
          <a:xfrm>
            <a:off x="7021513" y="5965825"/>
            <a:ext cx="12795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Freeform 759"/>
          <p:cNvSpPr>
            <a:spLocks/>
          </p:cNvSpPr>
          <p:nvPr/>
        </p:nvSpPr>
        <p:spPr bwMode="auto">
          <a:xfrm>
            <a:off x="7767638" y="6165850"/>
            <a:ext cx="7937" cy="7938"/>
          </a:xfrm>
          <a:custGeom>
            <a:avLst/>
            <a:gdLst>
              <a:gd name="T0" fmla="*/ 2147483647 w 95"/>
              <a:gd name="T1" fmla="*/ 0 h 97"/>
              <a:gd name="T2" fmla="*/ 2147483647 w 95"/>
              <a:gd name="T3" fmla="*/ 2147483647 h 97"/>
              <a:gd name="T4" fmla="*/ 2147483647 w 95"/>
              <a:gd name="T5" fmla="*/ 2147483647 h 97"/>
              <a:gd name="T6" fmla="*/ 2147483647 w 95"/>
              <a:gd name="T7" fmla="*/ 2147483647 h 97"/>
              <a:gd name="T8" fmla="*/ 2147483647 w 95"/>
              <a:gd name="T9" fmla="*/ 2147483647 h 97"/>
              <a:gd name="T10" fmla="*/ 2147483647 w 95"/>
              <a:gd name="T11" fmla="*/ 2147483647 h 97"/>
              <a:gd name="T12" fmla="*/ 2147483647 w 95"/>
              <a:gd name="T13" fmla="*/ 2147483647 h 97"/>
              <a:gd name="T14" fmla="*/ 2147483647 w 95"/>
              <a:gd name="T15" fmla="*/ 2147483647 h 97"/>
              <a:gd name="T16" fmla="*/ 2147483647 w 95"/>
              <a:gd name="T17" fmla="*/ 2147483647 h 97"/>
              <a:gd name="T18" fmla="*/ 2147483647 w 95"/>
              <a:gd name="T19" fmla="*/ 2147483647 h 97"/>
              <a:gd name="T20" fmla="*/ 2147483647 w 95"/>
              <a:gd name="T21" fmla="*/ 2147483647 h 97"/>
              <a:gd name="T22" fmla="*/ 2147483647 w 95"/>
              <a:gd name="T23" fmla="*/ 2147483647 h 97"/>
              <a:gd name="T24" fmla="*/ 2147483647 w 95"/>
              <a:gd name="T25" fmla="*/ 2147483647 h 97"/>
              <a:gd name="T26" fmla="*/ 2147483647 w 95"/>
              <a:gd name="T27" fmla="*/ 2147483647 h 97"/>
              <a:gd name="T28" fmla="*/ 0 w 95"/>
              <a:gd name="T29" fmla="*/ 2147483647 h 97"/>
              <a:gd name="T30" fmla="*/ 0 w 95"/>
              <a:gd name="T31" fmla="*/ 2147483647 h 97"/>
              <a:gd name="T32" fmla="*/ 2147483647 w 95"/>
              <a:gd name="T33" fmla="*/ 2147483647 h 97"/>
              <a:gd name="T34" fmla="*/ 2147483647 w 95"/>
              <a:gd name="T35" fmla="*/ 2147483647 h 97"/>
              <a:gd name="T36" fmla="*/ 2147483647 w 95"/>
              <a:gd name="T37" fmla="*/ 2147483647 h 97"/>
              <a:gd name="T38" fmla="*/ 2147483647 w 95"/>
              <a:gd name="T39" fmla="*/ 2147483647 h 97"/>
              <a:gd name="T40" fmla="*/ 2147483647 w 95"/>
              <a:gd name="T41" fmla="*/ 2147483647 h 97"/>
              <a:gd name="T42" fmla="*/ 2147483647 w 95"/>
              <a:gd name="T43" fmla="*/ 0 h 9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5" h="97">
                <a:moveTo>
                  <a:pt x="46" y="0"/>
                </a:moveTo>
                <a:lnTo>
                  <a:pt x="54" y="11"/>
                </a:lnTo>
                <a:lnTo>
                  <a:pt x="62" y="21"/>
                </a:lnTo>
                <a:lnTo>
                  <a:pt x="70" y="33"/>
                </a:lnTo>
                <a:lnTo>
                  <a:pt x="77" y="45"/>
                </a:lnTo>
                <a:lnTo>
                  <a:pt x="82" y="57"/>
                </a:lnTo>
                <a:lnTo>
                  <a:pt x="87" y="70"/>
                </a:lnTo>
                <a:lnTo>
                  <a:pt x="91" y="83"/>
                </a:lnTo>
                <a:lnTo>
                  <a:pt x="95" y="97"/>
                </a:lnTo>
                <a:lnTo>
                  <a:pt x="16" y="97"/>
                </a:lnTo>
                <a:lnTo>
                  <a:pt x="10" y="96"/>
                </a:lnTo>
                <a:lnTo>
                  <a:pt x="7" y="95"/>
                </a:lnTo>
                <a:lnTo>
                  <a:pt x="4" y="92"/>
                </a:lnTo>
                <a:lnTo>
                  <a:pt x="2" y="89"/>
                </a:lnTo>
                <a:lnTo>
                  <a:pt x="0" y="84"/>
                </a:lnTo>
                <a:lnTo>
                  <a:pt x="0" y="80"/>
                </a:lnTo>
                <a:lnTo>
                  <a:pt x="1" y="75"/>
                </a:lnTo>
                <a:lnTo>
                  <a:pt x="3" y="71"/>
                </a:lnTo>
                <a:lnTo>
                  <a:pt x="14" y="53"/>
                </a:lnTo>
                <a:lnTo>
                  <a:pt x="24" y="35"/>
                </a:lnTo>
                <a:lnTo>
                  <a:pt x="34" y="17"/>
                </a:lnTo>
                <a:lnTo>
                  <a:pt x="46" y="0"/>
                </a:lnTo>
                <a:close/>
              </a:path>
            </a:pathLst>
          </a:custGeom>
          <a:solidFill>
            <a:srgbClr val="008F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Freeform 760"/>
          <p:cNvSpPr>
            <a:spLocks/>
          </p:cNvSpPr>
          <p:nvPr/>
        </p:nvSpPr>
        <p:spPr bwMode="auto">
          <a:xfrm>
            <a:off x="7767638" y="6167438"/>
            <a:ext cx="4762" cy="6350"/>
          </a:xfrm>
          <a:custGeom>
            <a:avLst/>
            <a:gdLst>
              <a:gd name="T0" fmla="*/ 2147483647 w 71"/>
              <a:gd name="T1" fmla="*/ 0 h 76"/>
              <a:gd name="T2" fmla="*/ 2147483647 w 71"/>
              <a:gd name="T3" fmla="*/ 2147483647 h 76"/>
              <a:gd name="T4" fmla="*/ 2147483647 w 71"/>
              <a:gd name="T5" fmla="*/ 2147483647 h 76"/>
              <a:gd name="T6" fmla="*/ 2147483647 w 71"/>
              <a:gd name="T7" fmla="*/ 2147483647 h 76"/>
              <a:gd name="T8" fmla="*/ 2147483647 w 71"/>
              <a:gd name="T9" fmla="*/ 2147483647 h 76"/>
              <a:gd name="T10" fmla="*/ 2147483647 w 71"/>
              <a:gd name="T11" fmla="*/ 2147483647 h 76"/>
              <a:gd name="T12" fmla="*/ 2147483647 w 71"/>
              <a:gd name="T13" fmla="*/ 2147483647 h 76"/>
              <a:gd name="T14" fmla="*/ 2147483647 w 71"/>
              <a:gd name="T15" fmla="*/ 2147483647 h 76"/>
              <a:gd name="T16" fmla="*/ 2147483647 w 71"/>
              <a:gd name="T17" fmla="*/ 2147483647 h 76"/>
              <a:gd name="T18" fmla="*/ 2147483647 w 71"/>
              <a:gd name="T19" fmla="*/ 2147483647 h 76"/>
              <a:gd name="T20" fmla="*/ 2147483647 w 71"/>
              <a:gd name="T21" fmla="*/ 2147483647 h 76"/>
              <a:gd name="T22" fmla="*/ 2147483647 w 71"/>
              <a:gd name="T23" fmla="*/ 2147483647 h 76"/>
              <a:gd name="T24" fmla="*/ 2147483647 w 71"/>
              <a:gd name="T25" fmla="*/ 2147483647 h 76"/>
              <a:gd name="T26" fmla="*/ 2147483647 w 71"/>
              <a:gd name="T27" fmla="*/ 2147483647 h 76"/>
              <a:gd name="T28" fmla="*/ 0 w 71"/>
              <a:gd name="T29" fmla="*/ 2147483647 h 76"/>
              <a:gd name="T30" fmla="*/ 0 w 71"/>
              <a:gd name="T31" fmla="*/ 2147483647 h 76"/>
              <a:gd name="T32" fmla="*/ 2147483647 w 71"/>
              <a:gd name="T33" fmla="*/ 2147483647 h 76"/>
              <a:gd name="T34" fmla="*/ 2147483647 w 71"/>
              <a:gd name="T35" fmla="*/ 2147483647 h 76"/>
              <a:gd name="T36" fmla="*/ 2147483647 w 71"/>
              <a:gd name="T37" fmla="*/ 2147483647 h 76"/>
              <a:gd name="T38" fmla="*/ 2147483647 w 71"/>
              <a:gd name="T39" fmla="*/ 2147483647 h 76"/>
              <a:gd name="T40" fmla="*/ 2147483647 w 71"/>
              <a:gd name="T41" fmla="*/ 2147483647 h 76"/>
              <a:gd name="T42" fmla="*/ 2147483647 w 71"/>
              <a:gd name="T43" fmla="*/ 0 h 7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71" h="76">
                <a:moveTo>
                  <a:pt x="32" y="0"/>
                </a:moveTo>
                <a:lnTo>
                  <a:pt x="38" y="8"/>
                </a:lnTo>
                <a:lnTo>
                  <a:pt x="45" y="18"/>
                </a:lnTo>
                <a:lnTo>
                  <a:pt x="50" y="26"/>
                </a:lnTo>
                <a:lnTo>
                  <a:pt x="55" y="35"/>
                </a:lnTo>
                <a:lnTo>
                  <a:pt x="59" y="46"/>
                </a:lnTo>
                <a:lnTo>
                  <a:pt x="63" y="55"/>
                </a:lnTo>
                <a:lnTo>
                  <a:pt x="67" y="65"/>
                </a:lnTo>
                <a:lnTo>
                  <a:pt x="71" y="76"/>
                </a:lnTo>
                <a:lnTo>
                  <a:pt x="16" y="76"/>
                </a:lnTo>
                <a:lnTo>
                  <a:pt x="10" y="75"/>
                </a:lnTo>
                <a:lnTo>
                  <a:pt x="7" y="74"/>
                </a:lnTo>
                <a:lnTo>
                  <a:pt x="4" y="71"/>
                </a:lnTo>
                <a:lnTo>
                  <a:pt x="2" y="68"/>
                </a:lnTo>
                <a:lnTo>
                  <a:pt x="0" y="63"/>
                </a:lnTo>
                <a:lnTo>
                  <a:pt x="0" y="59"/>
                </a:lnTo>
                <a:lnTo>
                  <a:pt x="1" y="54"/>
                </a:lnTo>
                <a:lnTo>
                  <a:pt x="3" y="50"/>
                </a:lnTo>
                <a:lnTo>
                  <a:pt x="10" y="37"/>
                </a:lnTo>
                <a:lnTo>
                  <a:pt x="18" y="25"/>
                </a:lnTo>
                <a:lnTo>
                  <a:pt x="25" y="13"/>
                </a:lnTo>
                <a:lnTo>
                  <a:pt x="32" y="0"/>
                </a:lnTo>
                <a:close/>
              </a:path>
            </a:pathLst>
          </a:custGeom>
          <a:solidFill>
            <a:srgbClr val="008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Freeform 761"/>
          <p:cNvSpPr>
            <a:spLocks/>
          </p:cNvSpPr>
          <p:nvPr/>
        </p:nvSpPr>
        <p:spPr bwMode="auto">
          <a:xfrm>
            <a:off x="7767638" y="6169025"/>
            <a:ext cx="3175" cy="4763"/>
          </a:xfrm>
          <a:custGeom>
            <a:avLst/>
            <a:gdLst>
              <a:gd name="T0" fmla="*/ 2147483647 w 45"/>
              <a:gd name="T1" fmla="*/ 0 h 53"/>
              <a:gd name="T2" fmla="*/ 2147483647 w 45"/>
              <a:gd name="T3" fmla="*/ 2147483647 h 53"/>
              <a:gd name="T4" fmla="*/ 2147483647 w 45"/>
              <a:gd name="T5" fmla="*/ 2147483647 h 53"/>
              <a:gd name="T6" fmla="*/ 2147483647 w 45"/>
              <a:gd name="T7" fmla="*/ 2147483647 h 53"/>
              <a:gd name="T8" fmla="*/ 2147483647 w 45"/>
              <a:gd name="T9" fmla="*/ 2147483647 h 53"/>
              <a:gd name="T10" fmla="*/ 2147483647 w 45"/>
              <a:gd name="T11" fmla="*/ 2147483647 h 53"/>
              <a:gd name="T12" fmla="*/ 2147483647 w 45"/>
              <a:gd name="T13" fmla="*/ 2147483647 h 53"/>
              <a:gd name="T14" fmla="*/ 2147483647 w 45"/>
              <a:gd name="T15" fmla="*/ 2147483647 h 53"/>
              <a:gd name="T16" fmla="*/ 2147483647 w 45"/>
              <a:gd name="T17" fmla="*/ 2147483647 h 53"/>
              <a:gd name="T18" fmla="*/ 2147483647 w 45"/>
              <a:gd name="T19" fmla="*/ 2147483647 h 53"/>
              <a:gd name="T20" fmla="*/ 0 w 45"/>
              <a:gd name="T21" fmla="*/ 2147483647 h 53"/>
              <a:gd name="T22" fmla="*/ 0 w 45"/>
              <a:gd name="T23" fmla="*/ 2147483647 h 53"/>
              <a:gd name="T24" fmla="*/ 2147483647 w 45"/>
              <a:gd name="T25" fmla="*/ 2147483647 h 53"/>
              <a:gd name="T26" fmla="*/ 2147483647 w 45"/>
              <a:gd name="T27" fmla="*/ 2147483647 h 53"/>
              <a:gd name="T28" fmla="*/ 2147483647 w 45"/>
              <a:gd name="T29" fmla="*/ 2147483647 h 53"/>
              <a:gd name="T30" fmla="*/ 2147483647 w 45"/>
              <a:gd name="T31" fmla="*/ 0 h 5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5" h="53">
                <a:moveTo>
                  <a:pt x="19" y="0"/>
                </a:moveTo>
                <a:lnTo>
                  <a:pt x="27" y="12"/>
                </a:lnTo>
                <a:lnTo>
                  <a:pt x="34" y="25"/>
                </a:lnTo>
                <a:lnTo>
                  <a:pt x="41" y="38"/>
                </a:lnTo>
                <a:lnTo>
                  <a:pt x="45" y="53"/>
                </a:lnTo>
                <a:lnTo>
                  <a:pt x="16" y="53"/>
                </a:lnTo>
                <a:lnTo>
                  <a:pt x="10" y="52"/>
                </a:lnTo>
                <a:lnTo>
                  <a:pt x="7" y="51"/>
                </a:lnTo>
                <a:lnTo>
                  <a:pt x="4" y="48"/>
                </a:lnTo>
                <a:lnTo>
                  <a:pt x="2" y="45"/>
                </a:lnTo>
                <a:lnTo>
                  <a:pt x="0" y="40"/>
                </a:lnTo>
                <a:lnTo>
                  <a:pt x="0" y="36"/>
                </a:lnTo>
                <a:lnTo>
                  <a:pt x="1" y="31"/>
                </a:lnTo>
                <a:lnTo>
                  <a:pt x="3" y="27"/>
                </a:lnTo>
                <a:lnTo>
                  <a:pt x="10" y="13"/>
                </a:lnTo>
                <a:lnTo>
                  <a:pt x="19" y="0"/>
                </a:lnTo>
                <a:close/>
              </a:path>
            </a:pathLst>
          </a:custGeom>
          <a:solidFill>
            <a:srgbClr val="0090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Freeform 762"/>
          <p:cNvSpPr>
            <a:spLocks/>
          </p:cNvSpPr>
          <p:nvPr/>
        </p:nvSpPr>
        <p:spPr bwMode="auto">
          <a:xfrm>
            <a:off x="7767638" y="6172200"/>
            <a:ext cx="1587" cy="1588"/>
          </a:xfrm>
          <a:custGeom>
            <a:avLst/>
            <a:gdLst>
              <a:gd name="T0" fmla="*/ 2147483647 w 20"/>
              <a:gd name="T1" fmla="*/ 0 h 29"/>
              <a:gd name="T2" fmla="*/ 2147483647 w 20"/>
              <a:gd name="T3" fmla="*/ 2147483647 h 29"/>
              <a:gd name="T4" fmla="*/ 2147483647 w 20"/>
              <a:gd name="T5" fmla="*/ 2147483647 h 29"/>
              <a:gd name="T6" fmla="*/ 2147483647 w 20"/>
              <a:gd name="T7" fmla="*/ 2147483647 h 29"/>
              <a:gd name="T8" fmla="*/ 2147483647 w 20"/>
              <a:gd name="T9" fmla="*/ 2147483647 h 29"/>
              <a:gd name="T10" fmla="*/ 2147483647 w 20"/>
              <a:gd name="T11" fmla="*/ 2147483647 h 29"/>
              <a:gd name="T12" fmla="*/ 2147483647 w 20"/>
              <a:gd name="T13" fmla="*/ 2147483647 h 29"/>
              <a:gd name="T14" fmla="*/ 2147483647 w 20"/>
              <a:gd name="T15" fmla="*/ 2147483647 h 29"/>
              <a:gd name="T16" fmla="*/ 0 w 20"/>
              <a:gd name="T17" fmla="*/ 2147483647 h 29"/>
              <a:gd name="T18" fmla="*/ 0 w 20"/>
              <a:gd name="T19" fmla="*/ 2147483647 h 29"/>
              <a:gd name="T20" fmla="*/ 2147483647 w 20"/>
              <a:gd name="T21" fmla="*/ 2147483647 h 29"/>
              <a:gd name="T22" fmla="*/ 2147483647 w 20"/>
              <a:gd name="T23" fmla="*/ 2147483647 h 29"/>
              <a:gd name="T24" fmla="*/ 2147483647 w 20"/>
              <a:gd name="T25" fmla="*/ 0 h 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" h="29">
                <a:moveTo>
                  <a:pt x="5" y="0"/>
                </a:moveTo>
                <a:lnTo>
                  <a:pt x="13" y="14"/>
                </a:lnTo>
                <a:lnTo>
                  <a:pt x="20" y="29"/>
                </a:lnTo>
                <a:lnTo>
                  <a:pt x="16" y="29"/>
                </a:lnTo>
                <a:lnTo>
                  <a:pt x="10" y="28"/>
                </a:lnTo>
                <a:lnTo>
                  <a:pt x="7" y="27"/>
                </a:lnTo>
                <a:lnTo>
                  <a:pt x="4" y="24"/>
                </a:lnTo>
                <a:lnTo>
                  <a:pt x="2" y="21"/>
                </a:lnTo>
                <a:lnTo>
                  <a:pt x="0" y="16"/>
                </a:lnTo>
                <a:lnTo>
                  <a:pt x="0" y="12"/>
                </a:lnTo>
                <a:lnTo>
                  <a:pt x="1" y="7"/>
                </a:lnTo>
                <a:lnTo>
                  <a:pt x="3" y="3"/>
                </a:lnTo>
                <a:lnTo>
                  <a:pt x="5" y="0"/>
                </a:lnTo>
                <a:close/>
              </a:path>
            </a:pathLst>
          </a:custGeom>
          <a:solidFill>
            <a:srgbClr val="0090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3" name="Picture 877" descr="slogen e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0" y="6546850"/>
            <a:ext cx="1241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878" descr="log maccabi english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25" y="6008688"/>
            <a:ext cx="13382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5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>
          <a:solidFill>
            <a:srgbClr val="03428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8"/>
        </a:buBlip>
        <a:defRPr>
          <a:solidFill>
            <a:srgbClr val="03428E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defRPr>
          <a:solidFill>
            <a:srgbClr val="0E5590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סגנון כותרת של תבנית בסיס</a:t>
            </a:r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סגנונות טקסט של תבנית בסיס</a:t>
            </a:r>
          </a:p>
          <a:p>
            <a:pPr lvl="1"/>
            <a:r>
              <a:rPr lang="he-IL" altLang="en-US" smtClean="0"/>
              <a:t>רמה שנייה</a:t>
            </a:r>
          </a:p>
          <a:p>
            <a:pPr lvl="2"/>
            <a:r>
              <a:rPr lang="he-IL" altLang="en-US" smtClean="0"/>
              <a:t>רמה שלישית</a:t>
            </a:r>
          </a:p>
          <a:p>
            <a:pPr lvl="3"/>
            <a:r>
              <a:rPr lang="he-IL" altLang="en-US" smtClean="0"/>
              <a:t>רמה רביעית</a:t>
            </a:r>
          </a:p>
          <a:p>
            <a:pPr lvl="4"/>
            <a:r>
              <a:rPr lang="he-IL" altLang="en-US" smtClean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fld id="{82A15895-FAEC-46E5-B954-2A9B3759FE75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 rtl="1"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fld id="{7CA571BC-E503-4413-BD7B-143A2C336BF3}" type="slidenum">
              <a:rPr lang="he-IL">
                <a:solidFill>
                  <a:prstClr val="black">
                    <a:tint val="75000"/>
                  </a:prstClr>
                </a:solidFill>
              </a:rPr>
              <a:pPr rtl="1"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סגנון כותרת של תבנית בסיס</a:t>
            </a:r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סגנונות טקסט של תבנית בסיס</a:t>
            </a:r>
          </a:p>
          <a:p>
            <a:pPr lvl="1"/>
            <a:r>
              <a:rPr lang="he-IL" altLang="en-US" smtClean="0"/>
              <a:t>רמה שנייה</a:t>
            </a:r>
          </a:p>
          <a:p>
            <a:pPr lvl="2"/>
            <a:r>
              <a:rPr lang="he-IL" altLang="en-US" smtClean="0"/>
              <a:t>רמה שלישית</a:t>
            </a:r>
          </a:p>
          <a:p>
            <a:pPr lvl="3"/>
            <a:r>
              <a:rPr lang="he-IL" altLang="en-US" smtClean="0"/>
              <a:t>רמה רביעית</a:t>
            </a:r>
          </a:p>
          <a:p>
            <a:pPr lvl="4"/>
            <a:r>
              <a:rPr lang="he-IL" altLang="en-US" smtClean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fld id="{82A15895-FAEC-46E5-B954-2A9B3759FE75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 rtl="1"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fld id="{7CA571BC-E503-4413-BD7B-143A2C336BF3}" type="slidenum">
              <a:rPr lang="he-IL">
                <a:solidFill>
                  <a:prstClr val="black">
                    <a:tint val="75000"/>
                  </a:prstClr>
                </a:solidFill>
              </a:rPr>
              <a:pPr rtl="1"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9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סגנון כותרת של תבנית בסיס</a:t>
            </a:r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סגנונות טקסט של תבנית בסיס</a:t>
            </a:r>
          </a:p>
          <a:p>
            <a:pPr lvl="1"/>
            <a:r>
              <a:rPr lang="he-IL" altLang="en-US" smtClean="0"/>
              <a:t>רמה שנייה</a:t>
            </a:r>
          </a:p>
          <a:p>
            <a:pPr lvl="2"/>
            <a:r>
              <a:rPr lang="he-IL" altLang="en-US" smtClean="0"/>
              <a:t>רמה שלישית</a:t>
            </a:r>
          </a:p>
          <a:p>
            <a:pPr lvl="3"/>
            <a:r>
              <a:rPr lang="he-IL" altLang="en-US" smtClean="0"/>
              <a:t>רמה רביעית</a:t>
            </a:r>
          </a:p>
          <a:p>
            <a:pPr lvl="4"/>
            <a:r>
              <a:rPr lang="he-IL" altLang="en-US" smtClean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fld id="{82A15895-FAEC-46E5-B954-2A9B3759FE75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 rtl="1">
                <a:defRPr/>
              </a:pPr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1">
              <a:defRPr/>
            </a:pPr>
            <a:fld id="{7CA571BC-E503-4413-BD7B-143A2C336BF3}" type="slidenum">
              <a:rPr lang="he-IL">
                <a:solidFill>
                  <a:prstClr val="black">
                    <a:tint val="75000"/>
                  </a:prstClr>
                </a:solidFill>
              </a:rPr>
              <a:pPr rtl="1">
                <a:defRPr/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49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82ED14-D0FD-4647-9270-0312185D9219}" type="datetimeFigureOut">
              <a:rPr lang="he-I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ד'/אדר ב/תשע"ד</a:t>
            </a:fld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5969ED02-987F-486B-B243-C6E5F3C1FA70}" type="slidenum">
              <a:rPr lang="he-IL"/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467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5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 spd="med" advTm="1000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24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 spd="med" advTm="1000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 spd="med" advTm="1000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83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ransition spd="med" advTm="1000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ransition spd="med" advTm="1000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C0E11296-045E-4DCB-B012-495A40AB6D3D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ד'/אדר ב/תשע"ד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644AFB9D-27D9-40E0-9B38-33D9D37C8261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3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transition spd="med" advTm="1000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12" Type="http://schemas.openxmlformats.org/officeDocument/2006/relationships/image" Target="../media/image28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27.png"/><Relationship Id="rId5" Type="http://schemas.openxmlformats.org/officeDocument/2006/relationships/image" Target="../media/image21.emf"/><Relationship Id="rId10" Type="http://schemas.openxmlformats.org/officeDocument/2006/relationships/image" Target="../media/image26.png"/><Relationship Id="rId4" Type="http://schemas.openxmlformats.org/officeDocument/2006/relationships/image" Target="../media/image20.emf"/><Relationship Id="rId9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namobomb.net/animations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hyperlink" Target="http://www.dinamobomb.net/animations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inamobomb.net/animations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6" Type="http://schemas.openxmlformats.org/officeDocument/2006/relationships/hyperlink" Target="Maccabi%20Films/Maccabi%20Film%20Italian.wmv" TargetMode="External"/><Relationship Id="rId5" Type="http://schemas.openxmlformats.org/officeDocument/2006/relationships/hyperlink" Target="ALEC%202014Maccabi_menatzeach_edit.wmv" TargetMode="Externa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3.jpeg"/><Relationship Id="rId4" Type="http://schemas.openxmlformats.org/officeDocument/2006/relationships/slide" Target="slide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Relationship Id="rId6" Type="http://schemas.openxmlformats.org/officeDocument/2006/relationships/image" Target="NUL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5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5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6.xml"/><Relationship Id="rId4" Type="http://schemas.openxmlformats.org/officeDocument/2006/relationships/image" Target="../media/image7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6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7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7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8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9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0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8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1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88.emf"/><Relationship Id="rId4" Type="http://schemas.openxmlformats.org/officeDocument/2006/relationships/image" Target="../media/image8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Relationship Id="rId5" Type="http://schemas.openxmlformats.org/officeDocument/2006/relationships/slide" Target="slide6.xml"/><Relationship Id="rId4" Type="http://schemas.openxmlformats.org/officeDocument/2006/relationships/image" Target="../media/image9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Rachelle Kaye, PhD.</a:t>
            </a: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Bratislava, Slovakia</a:t>
            </a:r>
          </a:p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March 6, 2014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27584" y="2276872"/>
            <a:ext cx="7175351" cy="1793167"/>
          </a:xfrm>
        </p:spPr>
        <p:txBody>
          <a:bodyPr/>
          <a:lstStyle/>
          <a:p>
            <a:pPr marL="182880" indent="0" algn="ctr" rtl="0">
              <a:buNone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Strengthening community health care - the new model for modern hospitals</a:t>
            </a:r>
          </a:p>
        </p:txBody>
      </p:sp>
    </p:spTree>
    <p:extLst>
      <p:ext uri="{BB962C8B-B14F-4D97-AF65-F5344CB8AC3E}">
        <p14:creationId xmlns:p14="http://schemas.microsoft.com/office/powerpoint/2010/main" val="260795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268760"/>
            <a:ext cx="5966666" cy="2423346"/>
          </a:xfrm>
        </p:spPr>
        <p:txBody>
          <a:bodyPr/>
          <a:lstStyle/>
          <a:p>
            <a:pPr marL="0" lv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</a:pPr>
            <a:r>
              <a:rPr lang="en-US" sz="3200" kern="0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Arial"/>
              </a:rPr>
              <a:t>The Major Challenge of Healthcare</a:t>
            </a:r>
            <a:br>
              <a:rPr lang="en-US" sz="3200" kern="0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Arial"/>
              </a:rPr>
            </a:br>
            <a:r>
              <a:rPr lang="en-US" sz="3200" kern="0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Arial"/>
              </a:rPr>
              <a:t>Today</a:t>
            </a:r>
            <a:br>
              <a:rPr lang="en-US" sz="3200" kern="0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Arial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7664" y="3717034"/>
            <a:ext cx="5970494" cy="1581923"/>
          </a:xfrm>
        </p:spPr>
        <p:txBody>
          <a:bodyPr>
            <a:normAutofit/>
          </a:bodyPr>
          <a:lstStyle/>
          <a:p>
            <a:pPr algn="ctr"/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  <a:t>Prevention and Management</a:t>
            </a:r>
            <a:b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  <a:t>of</a:t>
            </a:r>
            <a:r>
              <a:rPr lang="en-US" sz="2800" b="1" kern="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  <a:t/>
            </a:r>
            <a:br>
              <a:rPr lang="en-US" sz="2800" b="1" kern="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</a:br>
            <a:r>
              <a:rPr lang="en-US" sz="2800" b="1" kern="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Arial"/>
              </a:rPr>
              <a:t>CHRONIC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98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4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16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765175"/>
            <a:ext cx="41148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03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Meeting Today’s Health Needs and Challenges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115616" y="980728"/>
            <a:ext cx="6400800" cy="3474720"/>
          </a:xfrm>
        </p:spPr>
        <p:txBody>
          <a:bodyPr>
            <a:normAutofit/>
          </a:bodyPr>
          <a:lstStyle/>
          <a:p>
            <a:pPr marL="45720" indent="0" algn="l" rtl="0">
              <a:buNone/>
            </a:pPr>
            <a:r>
              <a:rPr lang="en-US" sz="1600" dirty="0">
                <a:solidFill>
                  <a:srgbClr val="4E67C8">
                    <a:lumMod val="75000"/>
                  </a:srgbClr>
                </a:solidFill>
              </a:rPr>
              <a:t>Calls for mobilization of a comprehensive range of resources</a:t>
            </a:r>
            <a:endParaRPr lang="en-US" sz="16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80000">
            <a:off x="572022" y="2121075"/>
            <a:ext cx="2094813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80000">
            <a:off x="946304" y="4499110"/>
            <a:ext cx="2081436" cy="56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81473"/>
            <a:ext cx="2007296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1256" y="1392754"/>
            <a:ext cx="2650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4E67C8">
                    <a:lumMod val="75000"/>
                  </a:srgbClr>
                </a:solidFill>
              </a:rPr>
              <a:t>promotion and prevention 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166255" y="1747553"/>
            <a:ext cx="2476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4E67C8">
                    <a:lumMod val="75000"/>
                  </a:srgbClr>
                </a:solidFill>
              </a:rPr>
              <a:t>diagnosis and treatment 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3779911" y="2095071"/>
            <a:ext cx="31758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4E67C8">
                    <a:lumMod val="75000"/>
                  </a:srgbClr>
                </a:solidFill>
              </a:rPr>
              <a:t>chronic or long-term home care 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572000" y="2433625"/>
            <a:ext cx="15023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4E67C8">
                    <a:lumMod val="75000"/>
                  </a:srgbClr>
                </a:solidFill>
              </a:rPr>
              <a:t>social services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3275856" y="2890954"/>
            <a:ext cx="3168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4E67C8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Comprehensive and integrated care for the bulk of the assorted health problems in the community is more efficient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640" y="5291273"/>
            <a:ext cx="1546225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463" y="5527810"/>
            <a:ext cx="33750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86368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(The World Health Report 2008:  “Primary Health Care – Now More Than Ever”, </a:t>
            </a:r>
            <a:r>
              <a:rPr 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47-49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1668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14300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Barriers to “Comprehensive and Integrated Care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7920880" cy="5040560"/>
          </a:xfrm>
        </p:spPr>
        <p:txBody>
          <a:bodyPr>
            <a:normAutofit fontScale="77500" lnSpcReduction="20000"/>
          </a:bodyPr>
          <a:lstStyle/>
          <a:p>
            <a:pPr marL="342900" lvl="0" indent="-342900" algn="l" rt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en-US" sz="3200" b="1" dirty="0" smtClean="0">
                <a:solidFill>
                  <a:srgbClr val="4E67C8">
                    <a:lumMod val="75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S                            </a:t>
            </a:r>
            <a:r>
              <a:rPr lang="en-US" sz="3200" b="1" dirty="0" smtClean="0">
                <a:solidFill>
                  <a:srgbClr val="4E67C8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Hospital Centered Care</a:t>
            </a:r>
            <a:endParaRPr lang="en-US" sz="1400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                                                                                                                               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    </a:t>
            </a:r>
            <a:r>
              <a:rPr lang="en-US" sz="3200" b="1" dirty="0" smtClean="0">
                <a:solidFill>
                  <a:srgbClr val="4E67C8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is</a:t>
            </a:r>
            <a:endParaRPr lang="en-US" sz="1400" dirty="0" smtClean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                                                                                              </a:t>
            </a:r>
            <a:r>
              <a:rPr lang="en-US" sz="3100" b="1" dirty="0" smtClean="0">
                <a:solidFill>
                  <a:srgbClr val="4E67C8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the major barrier</a:t>
            </a:r>
            <a:endParaRPr lang="en-US" sz="31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 smtClean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 smtClean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 smtClean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 smtClean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Arial"/>
            </a:endParaRPr>
          </a:p>
          <a:p>
            <a:pPr marL="45720" lvl="0" indent="0" algn="l" rtl="0">
              <a:lnSpc>
                <a:spcPct val="115000"/>
              </a:lnSpc>
              <a:spcAft>
                <a:spcPts val="100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(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The World Health Report 2008:  “Primary Health Care – Now More Than Ever”,  p.11)</a:t>
            </a:r>
            <a:endParaRPr lang="en-US" sz="1400" dirty="0">
              <a:solidFill>
                <a:srgbClr val="4E67C8">
                  <a:lumMod val="75000"/>
                </a:srgbClr>
              </a:solidFill>
            </a:endParaRPr>
          </a:p>
          <a:p>
            <a:pPr algn="l" rtl="0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337798" y="1713648"/>
            <a:ext cx="2658155" cy="412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0000">
            <a:off x="611562" y="2337092"/>
            <a:ext cx="2592287" cy="250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0000">
            <a:off x="6156176" y="3334019"/>
            <a:ext cx="2448272" cy="245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48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Toward an Optimal Solution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63551" y="1300904"/>
            <a:ext cx="8352928" cy="5328592"/>
          </a:xfrm>
        </p:spPr>
        <p:txBody>
          <a:bodyPr>
            <a:norm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srgbClr val="4E67C8">
                    <a:lumMod val="75000"/>
                  </a:srgbClr>
                </a:solidFill>
              </a:rPr>
              <a:t>                                           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l" rtl="0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l" rtl="0"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l" rtl="0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l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rgbClr val="4E67C8">
                    <a:lumMod val="75000"/>
                  </a:srgbClr>
                </a:solidFill>
              </a:rPr>
              <a:t>Community-based                     </a:t>
            </a:r>
          </a:p>
          <a:p>
            <a:pPr marL="45720" indent="0" algn="l" rtl="0">
              <a:buNone/>
            </a:pPr>
            <a:r>
              <a:rPr lang="en-US" sz="1800" b="1" dirty="0">
                <a:solidFill>
                  <a:srgbClr val="4E67C8">
                    <a:lumMod val="75000"/>
                  </a:srgbClr>
                </a:solidFill>
              </a:rPr>
              <a:t> </a:t>
            </a:r>
            <a:r>
              <a:rPr lang="en-US" sz="1800" b="1" dirty="0" smtClean="0">
                <a:solidFill>
                  <a:srgbClr val="4E67C8">
                    <a:lumMod val="75000"/>
                  </a:srgbClr>
                </a:solidFill>
              </a:rPr>
              <a:t>                                                            </a:t>
            </a:r>
          </a:p>
          <a:p>
            <a:pPr marL="45720" indent="0" algn="l" rtl="0">
              <a:buNone/>
            </a:pPr>
            <a:r>
              <a:rPr lang="en-US" sz="1800" b="1" dirty="0">
                <a:solidFill>
                  <a:srgbClr val="4E67C8">
                    <a:lumMod val="75000"/>
                  </a:srgbClr>
                </a:solidFill>
              </a:rPr>
              <a:t> </a:t>
            </a:r>
            <a:r>
              <a:rPr lang="en-US" sz="1800" b="1" dirty="0" smtClean="0">
                <a:solidFill>
                  <a:srgbClr val="4E67C8">
                    <a:lumMod val="75000"/>
                  </a:srgbClr>
                </a:solidFill>
              </a:rPr>
              <a:t>                                                          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l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</a:t>
            </a:r>
            <a:endParaRPr lang="en-US" sz="23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l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l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                                  </a:t>
            </a:r>
          </a:p>
          <a:p>
            <a:pPr marL="45720" indent="0" algn="l" rtl="0">
              <a:buNone/>
            </a:pPr>
            <a:endParaRPr lang="en-US" sz="1400" dirty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Arial"/>
            </a:endParaRPr>
          </a:p>
          <a:p>
            <a:pPr marL="45720" indent="0" algn="l" rtl="0">
              <a:buNone/>
            </a:pPr>
            <a:endParaRPr lang="en-US" sz="1400" dirty="0" smtClean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Arial"/>
            </a:endParaRPr>
          </a:p>
          <a:p>
            <a:pPr marL="45720" indent="0" algn="l" rtl="0"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(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The World Health Report 2008:  “Primary Health Care – Now More Than Ever”,  </a:t>
            </a:r>
            <a:r>
              <a:rPr 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Calibri"/>
                <a:cs typeface="Arial"/>
              </a:rPr>
              <a:t>p.47-50)</a:t>
            </a:r>
            <a:endParaRPr lang="en-US" sz="1200" dirty="0">
              <a:solidFill>
                <a:srgbClr val="4E67C8">
                  <a:lumMod val="75000"/>
                </a:srgbClr>
              </a:solidFill>
            </a:endParaRPr>
          </a:p>
          <a:p>
            <a:pPr marL="45720" indent="0" algn="l" rtl="0">
              <a:buNone/>
            </a:pP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119155" y="1219646"/>
            <a:ext cx="2435252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269826" y="2182936"/>
            <a:ext cx="2438411" cy="195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0000">
            <a:off x="6222963" y="4020319"/>
            <a:ext cx="2573010" cy="19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000">
            <a:off x="6151887" y="4157435"/>
            <a:ext cx="2533354" cy="492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0000">
            <a:off x="6487699" y="1567164"/>
            <a:ext cx="2278778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0000">
            <a:off x="6208582" y="2134844"/>
            <a:ext cx="2294021" cy="1587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00">
            <a:off x="374093" y="5139140"/>
            <a:ext cx="2664297" cy="95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">
            <a:off x="6228183" y="4990289"/>
            <a:ext cx="2580875" cy="110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13"/>
          <p:cNvGrpSpPr>
            <a:grpSpLocks noChangeAspect="1"/>
          </p:cNvGrpSpPr>
          <p:nvPr/>
        </p:nvGrpSpPr>
        <p:grpSpPr bwMode="auto">
          <a:xfrm>
            <a:off x="3122529" y="1883076"/>
            <a:ext cx="2820276" cy="2520838"/>
            <a:chOff x="295" y="73"/>
            <a:chExt cx="5307" cy="3901"/>
          </a:xfrm>
        </p:grpSpPr>
        <p:sp>
          <p:nvSpPr>
            <p:cNvPr id="7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95" y="73"/>
              <a:ext cx="5307" cy="3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278" name="Picture 1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73"/>
              <a:ext cx="5312" cy="3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634913" y="1095104"/>
            <a:ext cx="3810204" cy="623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2000" b="1" dirty="0" smtClean="0">
                <a:solidFill>
                  <a:srgbClr val="4E67C8">
                    <a:lumMod val="75000"/>
                  </a:srgbClr>
                </a:solidFill>
              </a:rPr>
              <a:t> People centered primary care</a:t>
            </a:r>
          </a:p>
          <a:p>
            <a:endParaRPr lang="en-US" sz="2000" dirty="0"/>
          </a:p>
        </p:txBody>
      </p:sp>
      <p:sp>
        <p:nvSpPr>
          <p:cNvPr id="20" name="Rectangle 19"/>
          <p:cNvSpPr/>
          <p:nvPr/>
        </p:nvSpPr>
        <p:spPr>
          <a:xfrm rot="-420000">
            <a:off x="371274" y="4282411"/>
            <a:ext cx="24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en-US" sz="1600" b="1" dirty="0">
                <a:solidFill>
                  <a:srgbClr val="4E67C8">
                    <a:lumMod val="75000"/>
                  </a:srgbClr>
                </a:solidFill>
              </a:rPr>
              <a:t>Community –</a:t>
            </a:r>
            <a:r>
              <a:rPr lang="en-US" sz="1600" b="1" dirty="0" smtClean="0">
                <a:solidFill>
                  <a:srgbClr val="4E67C8">
                    <a:lumMod val="75000"/>
                  </a:srgbClr>
                </a:solidFill>
              </a:rPr>
              <a:t>Based                                             </a:t>
            </a:r>
            <a:r>
              <a:rPr lang="en-US" sz="1600" b="1" dirty="0">
                <a:solidFill>
                  <a:srgbClr val="4E67C8">
                    <a:lumMod val="75000"/>
                  </a:srgbClr>
                </a:solidFill>
              </a:rPr>
              <a:t>Multidisciplinary teams</a:t>
            </a:r>
            <a:endParaRPr lang="en-US" sz="1600" dirty="0">
              <a:solidFill>
                <a:srgbClr val="4E67C8">
                  <a:lumMod val="75000"/>
                </a:srgbClr>
              </a:solidFill>
            </a:endParaRPr>
          </a:p>
        </p:txBody>
      </p:sp>
      <p:pic>
        <p:nvPicPr>
          <p:cNvPr id="11279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437" y="4639715"/>
            <a:ext cx="3408363" cy="49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081417"/>
            <a:ext cx="5184576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790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2"/>
            <a:ext cx="4968552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04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149080"/>
            <a:ext cx="7848872" cy="1143000"/>
          </a:xfrm>
        </p:spPr>
        <p:txBody>
          <a:bodyPr/>
          <a:lstStyle/>
          <a:p>
            <a:pPr marL="0" indent="0" algn="ctr" rtl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The OECD reports that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Israel has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built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 health care system with high-quality primary health care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60" y="764704"/>
            <a:ext cx="6400800" cy="10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05142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7544" y="6328283"/>
            <a:ext cx="7488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OECD REVIEWS OF HEALTH CARE QUALITY: ISRAEL © OECD 2012 (11)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14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7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7504" y="116632"/>
            <a:ext cx="9036496" cy="674136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1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28625"/>
            <a:ext cx="9144000" cy="642938"/>
          </a:xfrm>
        </p:spPr>
        <p:txBody>
          <a:bodyPr/>
          <a:lstStyle/>
          <a:p>
            <a:pPr marL="0" indent="0" algn="ctr" rtl="0" eaLnBrk="1" hangingPunct="1">
              <a:buNone/>
            </a:pP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Israeli Healthcare System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371600"/>
            <a:ext cx="8915400" cy="4991100"/>
          </a:xfrm>
        </p:spPr>
        <p:txBody>
          <a:bodyPr/>
          <a:lstStyle/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FontTx/>
              <a:buBlip>
                <a:blip r:embed="rId2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Universal  compulsory statutory health insurance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FontTx/>
              <a:buBlip>
                <a:blip r:embed="rId2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Financed by earmarked and general taxation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FontTx/>
              <a:buBlip>
                <a:blip r:embed="rId2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Citizens pay a healthcare tax – 4.8% of income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FontTx/>
              <a:buBlip>
                <a:blip r:embed="rId2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Coverage for health care services is provided by 4 competing nationwide health funds (HMOs)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FontTx/>
              <a:buBlip>
                <a:blip r:embed="rId2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and private providers of services including physicians, hospitals, pharmacies and other health care professionals</a:t>
            </a:r>
          </a:p>
          <a:p>
            <a:pPr algn="l" rtl="0" eaLnBrk="1" hangingPunct="1">
              <a:lnSpc>
                <a:spcPct val="150000"/>
              </a:lnSpc>
              <a:spcBef>
                <a:spcPct val="9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2000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6" descr=" &#10;  דינמו פצצה&#10;   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40" y="260648"/>
            <a:ext cx="1381125" cy="60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983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19200"/>
            <a:ext cx="8216900" cy="4826000"/>
          </a:xfrm>
          <a:prstGeom prst="rect">
            <a:avLst/>
          </a:prstGeom>
          <a:ln algn="ctr"/>
        </p:spPr>
        <p:txBody>
          <a:bodyPr/>
          <a:lstStyle/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Funds  provide a uniform legally defined basket of services to which every citizen is entitled 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citizen is a member of one of four nationwide health funds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Citizens are free to choose and move between health funds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funds must accept all applicants for membership</a:t>
            </a:r>
          </a:p>
          <a:p>
            <a:pPr algn="l" rtl="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900" kern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funds are financed by government via age-related capitation payments (90% of total), patient charges and other income (10%)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357199"/>
            <a:ext cx="9144000" cy="6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lnSpc>
                <a:spcPct val="110000"/>
              </a:lnSpc>
              <a:spcBef>
                <a:spcPct val="75000"/>
              </a:spcBef>
              <a:spcAft>
                <a:spcPct val="0"/>
              </a:spcAft>
              <a:buClr>
                <a:srgbClr val="800080"/>
              </a:buClr>
              <a:buSzPct val="85000"/>
              <a:buFont typeface="Wingdings" pitchFamily="2" charset="2"/>
              <a:buNone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Israeli Health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 System</a:t>
            </a:r>
          </a:p>
        </p:txBody>
      </p:sp>
      <p:pic>
        <p:nvPicPr>
          <p:cNvPr id="4" name="Picture 6" descr=" &#10;  דינמו פצצה&#10;   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40" y="260648"/>
            <a:ext cx="1381125" cy="60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5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2425799902"/>
              </p:ext>
            </p:extLst>
          </p:nvPr>
        </p:nvGraphicFramePr>
        <p:xfrm>
          <a:off x="533400" y="1295400"/>
          <a:ext cx="8153400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152400" y="357200"/>
            <a:ext cx="8991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3200" b="1" dirty="0">
                <a:solidFill>
                  <a:srgbClr val="4E67C8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The Israeli Health Care System</a:t>
            </a:r>
          </a:p>
        </p:txBody>
      </p:sp>
      <p:pic>
        <p:nvPicPr>
          <p:cNvPr id="5" name="Picture 6" descr=" &#10;  דינמו פצצה&#10;   ">
            <a:hlinkClick r:id="rId8"/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40" y="260648"/>
            <a:ext cx="1381125" cy="60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4932040" y="1844824"/>
            <a:ext cx="216024" cy="1440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47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700808"/>
            <a:ext cx="8216900" cy="4416400"/>
          </a:xfrm>
          <a:ln algn="ctr"/>
        </p:spPr>
        <p:txBody>
          <a:bodyPr/>
          <a:lstStyle/>
          <a:p>
            <a:pPr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800" kern="1200" dirty="0" smtClean="0">
                <a:solidFill>
                  <a:schemeClr val="accent2"/>
                </a:solidFill>
              </a:rPr>
              <a:t>Second </a:t>
            </a:r>
            <a:r>
              <a:rPr lang="en-US" sz="1800" kern="1200" dirty="0">
                <a:solidFill>
                  <a:schemeClr val="accent2"/>
                </a:solidFill>
              </a:rPr>
              <a:t>largest health fund in Israel.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800" kern="1200" dirty="0" smtClean="0">
                <a:solidFill>
                  <a:schemeClr val="accent2"/>
                </a:solidFill>
              </a:rPr>
              <a:t>Functions </a:t>
            </a:r>
            <a:r>
              <a:rPr lang="en-US" sz="1800" kern="1200" dirty="0">
                <a:solidFill>
                  <a:schemeClr val="accent2"/>
                </a:solidFill>
              </a:rPr>
              <a:t>within the framework of the National Health </a:t>
            </a:r>
            <a:r>
              <a:rPr lang="en-US" sz="1800" kern="1200" dirty="0" smtClean="0">
                <a:solidFill>
                  <a:schemeClr val="accent2"/>
                </a:solidFill>
              </a:rPr>
              <a:t>Insurance </a:t>
            </a:r>
            <a:r>
              <a:rPr lang="en-US" sz="1800" kern="1200" dirty="0">
                <a:solidFill>
                  <a:schemeClr val="accent2"/>
                </a:solidFill>
              </a:rPr>
              <a:t>Law. 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800" kern="1200" dirty="0" smtClean="0">
                <a:solidFill>
                  <a:schemeClr val="accent2"/>
                </a:solidFill>
              </a:rPr>
              <a:t>Provides </a:t>
            </a:r>
            <a:r>
              <a:rPr lang="en-US" sz="1800" kern="1200" dirty="0">
                <a:solidFill>
                  <a:schemeClr val="accent2"/>
                </a:solidFill>
              </a:rPr>
              <a:t>insurance cover for all services included in the public basket of </a:t>
            </a:r>
            <a:r>
              <a:rPr lang="en-US" sz="1800" kern="1200" dirty="0" smtClean="0">
                <a:solidFill>
                  <a:schemeClr val="accent2"/>
                </a:solidFill>
              </a:rPr>
              <a:t>services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800" kern="1200" dirty="0" smtClean="0">
                <a:solidFill>
                  <a:schemeClr val="accent2"/>
                </a:solidFill>
              </a:rPr>
              <a:t>Supplies </a:t>
            </a:r>
            <a:r>
              <a:rPr lang="en-US" sz="1800" kern="1200" dirty="0">
                <a:solidFill>
                  <a:schemeClr val="accent2"/>
                </a:solidFill>
              </a:rPr>
              <a:t>services to its members both via its own facilities and through outside providers</a:t>
            </a:r>
            <a:r>
              <a:rPr lang="en-US" sz="1800" kern="1200" dirty="0" smtClean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5" name="תמונה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648"/>
            <a:ext cx="38884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38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3" y="0"/>
            <a:ext cx="254317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2944199" y="764704"/>
            <a:ext cx="2096301" cy="90968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77925" tIns="38963" rIns="77925" bIns="38963">
            <a:spAutoFit/>
          </a:bodyPr>
          <a:lstStyle>
            <a:defPPr>
              <a:defRPr lang="en-US"/>
            </a:defPPr>
            <a:lvl1pPr eaLnBrk="1" hangingPunct="1">
              <a:defRPr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/>
              <a:t>5,192 physicians</a:t>
            </a:r>
          </a:p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/>
              <a:t>(83% self employed)</a:t>
            </a:r>
            <a:endParaRPr lang="he-IL" sz="1800" dirty="0"/>
          </a:p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 smtClean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813" y="2822575"/>
            <a:ext cx="3021012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מלבן 4"/>
          <p:cNvSpPr/>
          <p:nvPr/>
        </p:nvSpPr>
        <p:spPr>
          <a:xfrm>
            <a:off x="4048125" y="2090738"/>
            <a:ext cx="129857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7,500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Employees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he-I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5F6F0"/>
              </a:clrFrom>
              <a:clrTo>
                <a:srgbClr val="F5F6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983038"/>
            <a:ext cx="200660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מלבן 7"/>
          <p:cNvSpPr/>
          <p:nvPr/>
        </p:nvSpPr>
        <p:spPr>
          <a:xfrm>
            <a:off x="177800" y="3452813"/>
            <a:ext cx="1119188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 M members</a:t>
            </a:r>
            <a:endParaRPr lang="he-I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6" y="4973638"/>
            <a:ext cx="2328863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מלבן 9"/>
          <p:cNvSpPr>
            <a:spLocks noChangeArrowheads="1"/>
          </p:cNvSpPr>
          <p:nvPr/>
        </p:nvSpPr>
        <p:spPr bwMode="auto">
          <a:xfrm>
            <a:off x="3568700" y="4683137"/>
            <a:ext cx="2944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Owns 62 Pharmacies</a:t>
            </a: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Contracts 712 Pharmacies</a:t>
            </a:r>
            <a:endParaRPr lang="he-IL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endParaRPr lang="he-IL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תמונה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9" y="276225"/>
            <a:ext cx="2384425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מלבן 11"/>
          <p:cNvSpPr/>
          <p:nvPr/>
        </p:nvSpPr>
        <p:spPr>
          <a:xfrm>
            <a:off x="6443669" y="3567120"/>
            <a:ext cx="22701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Districts,</a:t>
            </a:r>
            <a:b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 care centers</a:t>
            </a:r>
            <a:endParaRPr lang="he-IL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297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424" y="419112"/>
            <a:ext cx="7620967" cy="720725"/>
          </a:xfrm>
        </p:spPr>
        <p:txBody>
          <a:bodyPr/>
          <a:lstStyle/>
          <a:p>
            <a:pPr algn="ctr"/>
            <a:r>
              <a:rPr lang="en-US" kern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Maccabi’s</a:t>
            </a:r>
            <a:r>
              <a:rPr lang="en-US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kern="1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Operational </a:t>
            </a:r>
            <a:r>
              <a:rPr lang="en-US" kern="1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</a:t>
            </a:r>
            <a:r>
              <a:rPr lang="en-US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cs typeface="Gisha" pitchFamily="34" charset="-79"/>
              </a:rPr>
              <a:t/>
            </a:r>
            <a:br>
              <a:rPr lang="en-US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cs typeface="Gisha" pitchFamily="34" charset="-79"/>
              </a:rPr>
            </a:b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2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0000"/>
              </a:buClr>
              <a:buSzPct val="85000"/>
              <a:buBlip>
                <a:blip r:embed="rId2"/>
              </a:buBlip>
            </a:pPr>
            <a:r>
              <a:rPr lang="en-US" sz="2200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Free patient choice of physician and other providers</a:t>
            </a:r>
          </a:p>
          <a:p>
            <a:pPr>
              <a:lnSpc>
                <a:spcPct val="150000"/>
              </a:lnSpc>
              <a:buClr>
                <a:srgbClr val="C00000"/>
              </a:buClr>
              <a:buSzPct val="85000"/>
              <a:buBlip>
                <a:blip r:embed="rId2"/>
              </a:buBlip>
            </a:pPr>
            <a:r>
              <a:rPr lang="en-US" sz="2200" kern="1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Selectively </a:t>
            </a:r>
            <a:r>
              <a:rPr lang="en-US" sz="2200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contracts with </a:t>
            </a:r>
            <a:r>
              <a:rPr lang="en-US" sz="2200" kern="1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providers</a:t>
            </a:r>
            <a:endParaRPr lang="en-US" sz="2200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en-US" sz="2200" kern="1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 </a:t>
            </a:r>
            <a:r>
              <a:rPr lang="en-US" sz="2200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Primary Care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SzTx/>
              <a:buBlip>
                <a:blip r:embed="rId3"/>
              </a:buBlip>
              <a:defRPr/>
            </a:pPr>
            <a:r>
              <a:rPr lang="en-US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Personal Physician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SzTx/>
              <a:buBlip>
                <a:blip r:embed="rId3"/>
              </a:buBlip>
              <a:defRPr/>
            </a:pPr>
            <a:r>
              <a:rPr lang="en-US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Group Practice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SzTx/>
              <a:buBlip>
                <a:blip r:embed="rId3"/>
              </a:buBlip>
              <a:defRPr/>
            </a:pPr>
            <a:r>
              <a:rPr lang="en-US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The Changing Role of the </a:t>
            </a:r>
            <a:r>
              <a:rPr lang="en-US" b="1" kern="1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Nurse</a:t>
            </a:r>
            <a:endParaRPr lang="en-US" sz="2000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en-US" sz="2200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Emphasis on Prevention and Health </a:t>
            </a:r>
            <a:r>
              <a:rPr lang="en-US" sz="2200" kern="1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Promotion</a:t>
            </a:r>
            <a:endParaRPr lang="en-US" sz="2000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en-US" sz="2200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Structures and Processes of  Managing Chronic Illness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SzTx/>
              <a:buBlip>
                <a:blip r:embed="rId3"/>
              </a:buBlip>
              <a:defRPr/>
            </a:pPr>
            <a:r>
              <a:rPr lang="en-US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Disease Management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SzTx/>
              <a:buBlip>
                <a:blip r:embed="rId3"/>
              </a:buBlip>
              <a:defRPr/>
            </a:pPr>
            <a:r>
              <a:rPr lang="en-US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Integrated Care</a:t>
            </a:r>
          </a:p>
          <a:p>
            <a:pPr marL="800100" lvl="1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Blip>
                <a:blip r:embed="rId3"/>
              </a:buBlip>
              <a:defRPr/>
            </a:pPr>
            <a:r>
              <a:rPr lang="en-US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Increased Community Orientation; Less Hospital </a:t>
            </a:r>
            <a:r>
              <a:rPr lang="en-US" b="1" kern="1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Care</a:t>
            </a:r>
            <a:endParaRPr lang="en-US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en-US" sz="2200" kern="1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Support Infrastructure</a:t>
            </a:r>
            <a:endParaRPr lang="en-US" sz="2200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50000"/>
              </a:lnSpc>
              <a:buClr>
                <a:srgbClr val="C00000"/>
              </a:buClr>
              <a:buSzPct val="85000"/>
            </a:pPr>
            <a:endParaRPr lang="en-US" sz="2200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endParaRPr lang="he-IL" sz="2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764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9" y="188640"/>
            <a:ext cx="6512511" cy="114300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Arial"/>
              </a:rPr>
              <a:t>Integrated Care for Prevention and Management of Chronic Disease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Arial"/>
              </a:rPr>
              <a:t/>
            </a:r>
            <a:b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Arial"/>
              </a:rPr>
            </a:b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95539" y="1268760"/>
            <a:ext cx="8568952" cy="54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Blip>
                <a:blip r:embed="rId2"/>
              </a:buBlip>
            </a:pP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Access 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of Clinicians and </a:t>
            </a: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Patients 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 all necessary information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Blip>
                <a:blip r:embed="rId2"/>
              </a:buBlip>
            </a:pP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Defined 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responsibility for care coordination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Blip>
                <a:blip r:embed="rId2"/>
              </a:buBlip>
            </a:pP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Decision 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support – alerts and reminders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Blip>
                <a:blip r:embed="rId2"/>
              </a:buBlip>
            </a:pP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Timely 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Access to services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Blip>
                <a:blip r:embed="rId2"/>
              </a:buBlip>
            </a:pP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“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Seamless” transition between all points of care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Blip>
                <a:blip r:embed="rId2"/>
              </a:buBlip>
            </a:pP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Care 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that is guided by the “big picture” –holistic view of patient </a:t>
            </a: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 problems </a:t>
            </a: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and needs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Tx/>
              <a:buSzTx/>
              <a:buBlip>
                <a:blip r:embed="rId2"/>
              </a:buBlip>
            </a:pPr>
            <a:endParaRPr lang="en-US" sz="2000" b="1" dirty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18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 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The patient receives the care he needs, when </a:t>
            </a:r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  and where he needs it, and up-to-date </a:t>
            </a:r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  information on his condition is available in real               </a:t>
            </a:r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  time to the care providers and the patient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1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6" y="1035050"/>
            <a:ext cx="5653088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62"/>
            <a:ext cx="8229600" cy="1000125"/>
          </a:xfrm>
          <a:ln algn="ctr">
            <a:miter lim="800000"/>
            <a:headEnd/>
            <a:tailEnd/>
          </a:ln>
        </p:spPr>
        <p:txBody>
          <a:bodyPr anchor="t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ea typeface="+mn-ea"/>
                <a:cs typeface="+mn-cs"/>
              </a:rPr>
              <a:t>Maccabi’s</a:t>
            </a: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ea typeface="+mn-ea"/>
                <a:cs typeface="+mn-cs"/>
              </a:rPr>
              <a:t> Computerized Information and Communication System Supports Integrated Care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94" y="1268418"/>
            <a:ext cx="7077075" cy="4808537"/>
          </a:xfrm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 eaLnBrk="1" hangingPunct="1">
              <a:lnSpc>
                <a:spcPct val="150000"/>
              </a:lnSpc>
              <a:buClr>
                <a:srgbClr val="C00000"/>
              </a:buClr>
              <a:buSzPct val="85000"/>
              <a:buBlip>
                <a:blip r:embed="rId4"/>
              </a:buBlip>
              <a:defRPr/>
            </a:pPr>
            <a:r>
              <a:rPr lang="en-US" sz="2200" dirty="0" err="1" smtClean="0">
                <a:solidFill>
                  <a:srgbClr val="133889"/>
                </a:solidFill>
                <a:latin typeface="Trebuchet MS" pitchFamily="34" charset="0"/>
              </a:rPr>
              <a:t>Maccabi</a:t>
            </a:r>
            <a:r>
              <a:rPr lang="en-US" sz="2200" dirty="0" smtClean="0">
                <a:solidFill>
                  <a:srgbClr val="133889"/>
                </a:solidFill>
                <a:latin typeface="Trebuchet MS" pitchFamily="34" charset="0"/>
              </a:rPr>
              <a:t> </a:t>
            </a:r>
            <a:r>
              <a:rPr lang="en-US" sz="2200" u="sng" dirty="0" smtClean="0">
                <a:solidFill>
                  <a:srgbClr val="133889"/>
                </a:solidFill>
                <a:latin typeface="Trebuchet MS" pitchFamily="34" charset="0"/>
                <a:hlinkClick r:id="rId5" action="ppaction://hlinkfile"/>
              </a:rPr>
              <a:t>Central</a:t>
            </a:r>
            <a:r>
              <a:rPr lang="en-US" sz="2200" dirty="0" smtClean="0">
                <a:solidFill>
                  <a:srgbClr val="133889"/>
                </a:solidFill>
                <a:latin typeface="Trebuchet MS" pitchFamily="34" charset="0"/>
                <a:hlinkClick r:id="rId6" action="ppaction://hlinkfile"/>
              </a:rPr>
              <a:t> </a:t>
            </a:r>
            <a:r>
              <a:rPr lang="en-US" sz="2200" dirty="0" smtClean="0">
                <a:solidFill>
                  <a:srgbClr val="133889"/>
                </a:solidFill>
                <a:latin typeface="Trebuchet MS" pitchFamily="34" charset="0"/>
              </a:rPr>
              <a:t>Electronic Medical Record</a:t>
            </a:r>
          </a:p>
          <a:p>
            <a:pPr lvl="0" eaLnBrk="1" hangingPunct="1">
              <a:lnSpc>
                <a:spcPct val="150000"/>
              </a:lnSpc>
              <a:buClr>
                <a:srgbClr val="C00000"/>
              </a:buClr>
              <a:buSzPct val="85000"/>
              <a:buBlip>
                <a:blip r:embed="rId4"/>
              </a:buBlip>
              <a:defRPr/>
            </a:pPr>
            <a:r>
              <a:rPr lang="en-US" sz="2200" dirty="0">
                <a:solidFill>
                  <a:srgbClr val="133889"/>
                </a:solidFill>
                <a:latin typeface="Trebuchet MS" pitchFamily="34" charset="0"/>
              </a:rPr>
              <a:t>Every transaction computerized</a:t>
            </a: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85000"/>
              <a:buFontTx/>
              <a:buBlip>
                <a:blip r:embed="rId4"/>
              </a:buBlip>
              <a:defRPr/>
            </a:pPr>
            <a:r>
              <a:rPr lang="en-US" sz="2200" dirty="0" smtClean="0">
                <a:solidFill>
                  <a:srgbClr val="133889"/>
                </a:solidFill>
                <a:latin typeface="Trebuchet MS" pitchFamily="34" charset="0"/>
              </a:rPr>
              <a:t>E-Laboratory</a:t>
            </a:r>
            <a:endParaRPr lang="en-US" sz="2200" dirty="0" smtClean="0">
              <a:solidFill>
                <a:srgbClr val="133889"/>
              </a:solidFill>
              <a:latin typeface="Trebuchet MS" pitchFamily="34" charset="0"/>
            </a:endParaRP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85000"/>
              <a:buFontTx/>
              <a:buBlip>
                <a:blip r:embed="rId4"/>
              </a:buBlip>
              <a:defRPr/>
            </a:pPr>
            <a:r>
              <a:rPr lang="en-US" sz="2200" dirty="0">
                <a:solidFill>
                  <a:srgbClr val="133889"/>
                </a:solidFill>
                <a:latin typeface="Trebuchet MS" pitchFamily="34" charset="0"/>
              </a:rPr>
              <a:t> </a:t>
            </a:r>
            <a:r>
              <a:rPr lang="en-US" sz="2200" dirty="0" smtClean="0">
                <a:solidFill>
                  <a:schemeClr val="accent2"/>
                </a:solidFill>
                <a:latin typeface="Trebuchet MS" pitchFamily="34" charset="0"/>
              </a:rPr>
              <a:t>E- Prescription</a:t>
            </a: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85000"/>
              <a:buFontTx/>
              <a:buBlip>
                <a:blip r:embed="rId4"/>
              </a:buBlip>
              <a:defRPr/>
            </a:pPr>
            <a:r>
              <a:rPr lang="en-US" sz="2200" dirty="0">
                <a:solidFill>
                  <a:schemeClr val="accent2"/>
                </a:solidFill>
                <a:latin typeface="Trebuchet MS" pitchFamily="34" charset="0"/>
              </a:rPr>
              <a:t> </a:t>
            </a:r>
            <a:r>
              <a:rPr lang="en-US" sz="2200" dirty="0" smtClean="0">
                <a:solidFill>
                  <a:schemeClr val="accent2"/>
                </a:solidFill>
                <a:latin typeface="Trebuchet MS" pitchFamily="34" charset="0"/>
              </a:rPr>
              <a:t>E- Consultation</a:t>
            </a: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85000"/>
              <a:buFontTx/>
              <a:buBlip>
                <a:blip r:embed="rId4"/>
              </a:buBlip>
              <a:defRPr/>
            </a:pPr>
            <a:r>
              <a:rPr lang="en-US" sz="2200" dirty="0">
                <a:solidFill>
                  <a:schemeClr val="accent2"/>
                </a:solidFill>
                <a:latin typeface="Trebuchet MS" pitchFamily="34" charset="0"/>
              </a:rPr>
              <a:t> </a:t>
            </a:r>
            <a:r>
              <a:rPr lang="en-US" sz="2200" dirty="0" smtClean="0">
                <a:solidFill>
                  <a:schemeClr val="accent2"/>
                </a:solidFill>
                <a:latin typeface="Trebuchet MS" pitchFamily="34" charset="0"/>
              </a:rPr>
              <a:t>Telemedicine</a:t>
            </a: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85000"/>
              <a:buFontTx/>
              <a:buBlip>
                <a:blip r:embed="rId4"/>
              </a:buBlip>
              <a:defRPr/>
            </a:pPr>
            <a:r>
              <a:rPr lang="en-US" sz="2200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en-US" sz="2200" dirty="0" smtClean="0">
                <a:solidFill>
                  <a:srgbClr val="133889"/>
                </a:solidFill>
                <a:latin typeface="Trebuchet MS" pitchFamily="34" charset="0"/>
              </a:rPr>
              <a:t>Alerts and Reminders</a:t>
            </a: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85000"/>
              <a:buFontTx/>
              <a:buBlip>
                <a:blip r:embed="rId4"/>
              </a:buBlip>
              <a:defRPr/>
            </a:pPr>
            <a:r>
              <a:rPr lang="en-US" sz="2200" dirty="0">
                <a:solidFill>
                  <a:srgbClr val="133889"/>
                </a:solidFill>
                <a:latin typeface="Trebuchet MS" pitchFamily="34" charset="0"/>
              </a:rPr>
              <a:t> </a:t>
            </a:r>
            <a:r>
              <a:rPr lang="en-US" sz="2200" dirty="0" smtClean="0">
                <a:solidFill>
                  <a:srgbClr val="133889"/>
                </a:solidFill>
                <a:latin typeface="Trebuchet MS" pitchFamily="34" charset="0"/>
              </a:rPr>
              <a:t>Registries</a:t>
            </a: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85000"/>
              <a:buFontTx/>
              <a:buBlip>
                <a:blip r:embed="rId4"/>
              </a:buBlip>
              <a:defRPr/>
            </a:pPr>
            <a:r>
              <a:rPr lang="en-US" sz="2200" dirty="0">
                <a:solidFill>
                  <a:srgbClr val="133889"/>
                </a:solidFill>
                <a:latin typeface="Trebuchet MS" pitchFamily="34" charset="0"/>
              </a:rPr>
              <a:t> </a:t>
            </a:r>
            <a:r>
              <a:rPr lang="en-US" sz="2200" dirty="0" smtClean="0">
                <a:solidFill>
                  <a:srgbClr val="133889"/>
                </a:solidFill>
                <a:latin typeface="Trebuchet MS" pitchFamily="34" charset="0"/>
              </a:rPr>
              <a:t>Patient Website (PHR)</a:t>
            </a:r>
          </a:p>
          <a:p>
            <a:pPr marL="449263" indent="-449263" eaLnBrk="1" hangingPunct="1">
              <a:lnSpc>
                <a:spcPct val="80000"/>
              </a:lnSpc>
              <a:spcBef>
                <a:spcPct val="80000"/>
              </a:spcBef>
              <a:buClr>
                <a:schemeClr val="folHlink"/>
              </a:buClr>
              <a:buSzPct val="85000"/>
              <a:buFont typeface="Wingdings" pitchFamily="2" charset="2"/>
              <a:buChar char="v"/>
              <a:defRPr/>
            </a:pPr>
            <a:endParaRPr lang="en-US" sz="2000" dirty="0" smtClean="0">
              <a:solidFill>
                <a:srgbClr val="00206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39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כותרת 1"/>
          <p:cNvSpPr>
            <a:spLocks noGrp="1"/>
          </p:cNvSpPr>
          <p:nvPr>
            <p:ph type="title" idx="4294967295"/>
          </p:nvPr>
        </p:nvSpPr>
        <p:spPr>
          <a:xfrm>
            <a:off x="468313" y="188913"/>
            <a:ext cx="9396412" cy="90805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itchFamily="34" charset="-79"/>
                <a:cs typeface="Gisha" pitchFamily="34" charset="-79"/>
              </a:rPr>
              <a:t>Telemedicine Services </a:t>
            </a:r>
            <a:endParaRPr lang="he-IL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itchFamily="34" charset="-79"/>
              <a:cs typeface="Gisha" pitchFamily="34" charset="-79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2916238" y="2444750"/>
            <a:ext cx="6048375" cy="7856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Tele-Diagnosis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Tele-radiology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Tele- </a:t>
            </a:r>
            <a:r>
              <a:rPr lang="en-US" sz="1600" dirty="0" smtClean="0">
                <a:solidFill>
                  <a:srgbClr val="002060"/>
                </a:solidFill>
              </a:rPr>
              <a:t>ECG/</a:t>
            </a:r>
            <a:r>
              <a:rPr lang="en-US" sz="1600" dirty="0" err="1" smtClean="0">
                <a:solidFill>
                  <a:srgbClr val="002060"/>
                </a:solidFill>
              </a:rPr>
              <a:t>Holter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</a:rPr>
              <a:t>monitoring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 Tele-mammography: mobile unit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 Tele- ophthalmology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 Tele-dermatology: skin ulcers</a:t>
            </a:r>
            <a:endParaRPr lang="he-IL" sz="1600" dirty="0">
              <a:solidFill>
                <a:srgbClr val="002060"/>
              </a:solidFill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Tele-Treatment/ Consultation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Video Conference – care giver–patient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Video Conference- home care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Video Conference- service station</a:t>
            </a:r>
            <a:endParaRPr lang="he-IL" sz="1600" dirty="0">
              <a:solidFill>
                <a:srgbClr val="002060"/>
              </a:solidFill>
            </a:endParaRP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1600" dirty="0">
              <a:solidFill>
                <a:srgbClr val="002060"/>
              </a:solidFill>
            </a:endParaRP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1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1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2400" dirty="0">
              <a:solidFill>
                <a:srgbClr val="002060"/>
              </a:solidFill>
            </a:endParaRP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2200" b="1" dirty="0">
              <a:solidFill>
                <a:srgbClr val="133889"/>
              </a:solidFill>
              <a:latin typeface="Trebuchet MS" pitchFamily="34" charset="0"/>
            </a:endParaRPr>
          </a:p>
        </p:txBody>
      </p:sp>
      <p:pic>
        <p:nvPicPr>
          <p:cNvPr id="40964" name="תמונה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2743200"/>
            <a:ext cx="338455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מלבן 6"/>
          <p:cNvSpPr/>
          <p:nvPr/>
        </p:nvSpPr>
        <p:spPr>
          <a:xfrm>
            <a:off x="755650" y="1125538"/>
            <a:ext cx="5886450" cy="12741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b="1" kern="0" dirty="0" smtClean="0">
                <a:solidFill>
                  <a:srgbClr val="133889"/>
                </a:solidFill>
                <a:latin typeface="Trebuchet MS" pitchFamily="34" charset="0"/>
              </a:rPr>
              <a:t>Service from a Distance(cost</a:t>
            </a:r>
            <a:r>
              <a:rPr lang="en-US" sz="2400" b="1" kern="0" dirty="0">
                <a:solidFill>
                  <a:srgbClr val="133889"/>
                </a:solidFill>
                <a:latin typeface="Trebuchet MS" pitchFamily="34" charset="0"/>
              </a:rPr>
              <a:t>, time)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b="1" kern="0" dirty="0">
                <a:solidFill>
                  <a:srgbClr val="133889"/>
                </a:solidFill>
                <a:latin typeface="Trebuchet MS" pitchFamily="34" charset="0"/>
              </a:rPr>
              <a:t> Need for 24/7 response</a:t>
            </a:r>
          </a:p>
        </p:txBody>
      </p:sp>
    </p:spTree>
    <p:extLst>
      <p:ext uri="{BB962C8B-B14F-4D97-AF65-F5344CB8AC3E}">
        <p14:creationId xmlns:p14="http://schemas.microsoft.com/office/powerpoint/2010/main" val="50394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כותרת 1"/>
          <p:cNvSpPr>
            <a:spLocks noGrp="1"/>
          </p:cNvSpPr>
          <p:nvPr>
            <p:ph type="title" idx="4294967295"/>
          </p:nvPr>
        </p:nvSpPr>
        <p:spPr>
          <a:xfrm>
            <a:off x="107510" y="188913"/>
            <a:ext cx="8928992" cy="908050"/>
          </a:xfrm>
        </p:spPr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itchFamily="34" charset="-79"/>
                <a:cs typeface="Gisha" pitchFamily="34" charset="-79"/>
              </a:rPr>
              <a:t>Telemedicine Services </a:t>
            </a:r>
            <a:endParaRPr lang="he-IL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itchFamily="34" charset="-79"/>
              <a:cs typeface="Gisha" pitchFamily="34" charset="-79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2916244" y="2444762"/>
            <a:ext cx="6048375" cy="79683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Call Centers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  <a:hlinkClick r:id="rId4" action="ppaction://hlinksldjump"/>
              </a:rPr>
              <a:t>Multidisciplinary </a:t>
            </a:r>
            <a:r>
              <a:rPr lang="en-US" sz="1600" dirty="0" err="1">
                <a:solidFill>
                  <a:srgbClr val="002060"/>
                </a:solidFill>
                <a:hlinkClick r:id="rId4" action="ppaction://hlinksldjump"/>
              </a:rPr>
              <a:t>Telecenter</a:t>
            </a:r>
            <a:r>
              <a:rPr lang="en-US" sz="1600" dirty="0">
                <a:solidFill>
                  <a:srgbClr val="002060"/>
                </a:solidFill>
                <a:hlinkClick r:id="rId4" action="ppaction://hlinksldjump"/>
              </a:rPr>
              <a:t> for Chronically Ill Patients</a:t>
            </a:r>
            <a:endParaRPr lang="en-US" sz="1600" dirty="0">
              <a:solidFill>
                <a:srgbClr val="002060"/>
              </a:solidFill>
            </a:endParaRP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 err="1">
                <a:solidFill>
                  <a:srgbClr val="002060"/>
                </a:solidFill>
              </a:rPr>
              <a:t>Maccabi</a:t>
            </a:r>
            <a:r>
              <a:rPr lang="en-US" sz="1600" dirty="0">
                <a:solidFill>
                  <a:srgbClr val="002060"/>
                </a:solidFill>
              </a:rPr>
              <a:t> Pharm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Nurses Call Center - Triage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Smoking Cessation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Interpreter Services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1600" dirty="0">
              <a:solidFill>
                <a:srgbClr val="002060"/>
              </a:solidFill>
            </a:endParaRP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On line services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Website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Patient health Record </a:t>
            </a: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1600" dirty="0">
                <a:solidFill>
                  <a:srgbClr val="002060"/>
                </a:solidFill>
              </a:rPr>
              <a:t>Mobile Phone Applications</a:t>
            </a:r>
            <a:endParaRPr lang="he-IL" sz="1600" dirty="0">
              <a:solidFill>
                <a:srgbClr val="002060"/>
              </a:solidFill>
            </a:endParaRPr>
          </a:p>
          <a:p>
            <a:pPr marL="800100" lvl="1" indent="-342900"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1600" dirty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1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1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2400" dirty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endParaRPr lang="en-US" sz="2200" b="1" dirty="0">
              <a:solidFill>
                <a:srgbClr val="133889"/>
              </a:solidFill>
              <a:latin typeface="Trebuchet MS" pitchFamily="34" charset="0"/>
            </a:endParaRPr>
          </a:p>
        </p:txBody>
      </p:sp>
      <p:pic>
        <p:nvPicPr>
          <p:cNvPr id="40964" name="תמונה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2" y="2743200"/>
            <a:ext cx="338455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מלבן 6"/>
          <p:cNvSpPr/>
          <p:nvPr/>
        </p:nvSpPr>
        <p:spPr>
          <a:xfrm>
            <a:off x="755650" y="1125538"/>
            <a:ext cx="5886450" cy="12741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b="1" kern="0" dirty="0">
                <a:solidFill>
                  <a:srgbClr val="133889"/>
                </a:solidFill>
                <a:latin typeface="Trebuchet MS" pitchFamily="34" charset="0"/>
              </a:rPr>
              <a:t>Service from a Distance (cost, time)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C00000"/>
              </a:buClr>
              <a:buSzPct val="85000"/>
              <a:buFontTx/>
              <a:buBlip>
                <a:blip r:embed="rId3"/>
              </a:buBlip>
              <a:defRPr/>
            </a:pPr>
            <a:r>
              <a:rPr lang="en-US" sz="2400" b="1" kern="0" dirty="0">
                <a:solidFill>
                  <a:srgbClr val="133889"/>
                </a:solidFill>
                <a:latin typeface="Trebuchet MS" pitchFamily="34" charset="0"/>
              </a:rPr>
              <a:t> Need for 24/7 response</a:t>
            </a:r>
          </a:p>
        </p:txBody>
      </p:sp>
    </p:spTree>
    <p:extLst>
      <p:ext uri="{BB962C8B-B14F-4D97-AF65-F5344CB8AC3E}">
        <p14:creationId xmlns:p14="http://schemas.microsoft.com/office/powerpoint/2010/main" val="423602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3" cstate="print"/>
          <a:srcRect l="9517" t="3672" r="6699" b="11880"/>
          <a:stretch/>
        </p:blipFill>
        <p:spPr>
          <a:xfrm>
            <a:off x="2699798" y="1585354"/>
            <a:ext cx="1435395" cy="2934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7001" t="3560" r="6815" b="11781"/>
          <a:stretch/>
        </p:blipFill>
        <p:spPr bwMode="auto">
          <a:xfrm>
            <a:off x="4932040" y="1669312"/>
            <a:ext cx="2049534" cy="4423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 cstate="print"/>
          <a:srcRect l="5043" t="3761" r="7208" b="12324"/>
          <a:stretch/>
        </p:blipFill>
        <p:spPr bwMode="auto">
          <a:xfrm>
            <a:off x="382771" y="1412776"/>
            <a:ext cx="2105247" cy="4423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מלבן 9"/>
          <p:cNvSpPr/>
          <p:nvPr/>
        </p:nvSpPr>
        <p:spPr>
          <a:xfrm>
            <a:off x="482600" y="449275"/>
            <a:ext cx="81534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 Physician Portal</a:t>
            </a:r>
            <a:endParaRPr lang="he-IL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704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9" t="5366" r="15299" b="28741"/>
          <a:stretch/>
        </p:blipFill>
        <p:spPr bwMode="auto">
          <a:xfrm>
            <a:off x="557106" y="837184"/>
            <a:ext cx="2083653" cy="3367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Torim Sheli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7" t="4547" r="21153" b="22409"/>
          <a:stretch/>
        </p:blipFill>
        <p:spPr bwMode="auto">
          <a:xfrm>
            <a:off x="3131840" y="1538710"/>
            <a:ext cx="1945403" cy="3732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854" y="2204864"/>
            <a:ext cx="1951496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186" y="1538710"/>
            <a:ext cx="616600" cy="224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מלבן 4"/>
          <p:cNvSpPr/>
          <p:nvPr/>
        </p:nvSpPr>
        <p:spPr>
          <a:xfrm>
            <a:off x="2933700" y="501661"/>
            <a:ext cx="4464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 Patients Portal</a:t>
            </a:r>
            <a:endParaRPr lang="he-IL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5580119" y="1320566"/>
            <a:ext cx="27869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 Pregnancy App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world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5791200" y="228600"/>
            <a:ext cx="2895600" cy="990600"/>
          </a:xfrm>
        </p:spPr>
        <p:txBody>
          <a:bodyPr/>
          <a:lstStyle/>
          <a:p>
            <a:pPr algn="r" defTabSz="912813" eaLnBrk="1" hangingPunct="1">
              <a:buNone/>
            </a:pPr>
            <a:r>
              <a:rPr lang="he-IL" sz="4000" dirty="0" smtClean="0">
                <a:solidFill>
                  <a:schemeClr val="bg2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  <a:t>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  <a:t>Lab Results</a:t>
            </a:r>
            <a:endParaRPr lang="en-US" sz="4000" dirty="0" smtClean="0">
              <a:solidFill>
                <a:schemeClr val="bg2">
                  <a:lumMod val="50000"/>
                </a:schemeClr>
              </a:solidFill>
              <a:latin typeface="Gisha" pitchFamily="34" charset="-79"/>
              <a:cs typeface="Gisha" pitchFamily="34" charset="-79"/>
            </a:endParaRPr>
          </a:p>
        </p:txBody>
      </p:sp>
      <p:grpSp>
        <p:nvGrpSpPr>
          <p:cNvPr id="2" name="קבוצה 5"/>
          <p:cNvGrpSpPr>
            <a:grpSpLocks/>
          </p:cNvGrpSpPr>
          <p:nvPr/>
        </p:nvGrpSpPr>
        <p:grpSpPr bwMode="auto">
          <a:xfrm>
            <a:off x="2357438" y="585788"/>
            <a:ext cx="3048000" cy="5686425"/>
            <a:chOff x="2357422" y="585788"/>
            <a:chExt cx="3048000" cy="5686425"/>
          </a:xfrm>
        </p:grpSpPr>
        <p:pic>
          <p:nvPicPr>
            <p:cNvPr id="35844" name="Picture 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57422" y="585788"/>
              <a:ext cx="3048000" cy="568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45" name="TextBox 4"/>
            <p:cNvSpPr txBox="1">
              <a:spLocks noChangeArrowheads="1"/>
            </p:cNvSpPr>
            <p:nvPr/>
          </p:nvSpPr>
          <p:spPr bwMode="auto">
            <a:xfrm>
              <a:off x="2743188" y="2671700"/>
              <a:ext cx="99060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solidFill>
                    <a:prstClr val="black"/>
                  </a:solidFill>
                  <a:latin typeface="Calibri" pitchFamily="34" charset="0"/>
                </a:rPr>
                <a:t>-</a:t>
              </a:r>
              <a:r>
                <a:rPr lang="en-US" sz="800">
                  <a:solidFill>
                    <a:prstClr val="black"/>
                  </a:solidFill>
                  <a:latin typeface="Calibri" pitchFamily="34" charset="0"/>
                </a:rPr>
                <a:t>Referring doctor</a:t>
              </a:r>
            </a:p>
            <a:p>
              <a:r>
                <a:rPr lang="en-US" sz="800">
                  <a:solidFill>
                    <a:prstClr val="black"/>
                  </a:solidFill>
                  <a:latin typeface="Calibri" pitchFamily="34" charset="0"/>
                </a:rPr>
                <a:t>- Date</a:t>
              </a:r>
              <a:endParaRPr lang="he-IL" sz="8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pic>
        <p:nvPicPr>
          <p:cNvPr id="6" name="Picture 2" descr="C:\Users\kaye_r\Pictures\Maccabi Logo English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733256"/>
            <a:ext cx="233975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07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0"/>
            <a:ext cx="2895600" cy="1295400"/>
          </a:xfrm>
        </p:spPr>
        <p:txBody>
          <a:bodyPr rtlCol="1">
            <a:normAutofit/>
          </a:bodyPr>
          <a:lstStyle/>
          <a:p>
            <a:pPr algn="ctr" defTabSz="914307" eaLnBrk="1" fontAlgn="auto" hangingPunct="1">
              <a:spcAft>
                <a:spcPts val="0"/>
              </a:spcAft>
              <a:buNone/>
              <a:defRPr/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  <a:t>Medication</a:t>
            </a:r>
            <a:b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</a:b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  <a:t>List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Gisha" pitchFamily="34" charset="-79"/>
                <a:cs typeface="Gisha" pitchFamily="34" charset="-79"/>
              </a:rPr>
              <a:t> </a:t>
            </a:r>
            <a:endParaRPr lang="en-US" sz="4000" dirty="0">
              <a:solidFill>
                <a:schemeClr val="bg2">
                  <a:lumMod val="50000"/>
                </a:schemeClr>
              </a:solidFill>
              <a:latin typeface="Gisha" pitchFamily="34" charset="-79"/>
              <a:cs typeface="Gisha" pitchFamily="34" charset="-79"/>
            </a:endParaRPr>
          </a:p>
        </p:txBody>
      </p:sp>
      <p:grpSp>
        <p:nvGrpSpPr>
          <p:cNvPr id="3" name="קבוצה 2"/>
          <p:cNvGrpSpPr>
            <a:grpSpLocks/>
          </p:cNvGrpSpPr>
          <p:nvPr/>
        </p:nvGrpSpPr>
        <p:grpSpPr bwMode="auto">
          <a:xfrm>
            <a:off x="2520950" y="752475"/>
            <a:ext cx="2882900" cy="5454650"/>
            <a:chOff x="2521426" y="752529"/>
            <a:chExt cx="2881947" cy="5454279"/>
          </a:xfrm>
        </p:grpSpPr>
        <p:pic>
          <p:nvPicPr>
            <p:cNvPr id="3686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1426" y="752529"/>
              <a:ext cx="2881947" cy="5454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6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8562" t="17003" r="8331" b="16443"/>
            <a:stretch>
              <a:fillRect/>
            </a:stretch>
          </p:blipFill>
          <p:spPr bwMode="auto">
            <a:xfrm>
              <a:off x="2705098" y="1676400"/>
              <a:ext cx="2514601" cy="38862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Picture 2" descr="C:\Users\kaye_r\Pictures\Maccabi Logo English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733256"/>
            <a:ext cx="233975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42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043608" y="908720"/>
            <a:ext cx="7488832" cy="4680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en-US" sz="24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As part of the goal to provide a high quality, </a:t>
            </a: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  comprehensive</a:t>
            </a: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, community based service 24/7 – </a:t>
            </a: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  physically </a:t>
            </a: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and virtually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and </a:t>
            </a: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to keep its members as far away as possible </a:t>
            </a:r>
            <a:endParaRPr lang="en-US" sz="2400" dirty="0" smtClean="0">
              <a:solidFill>
                <a:schemeClr val="accent2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  from </a:t>
            </a: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entrance to the hospital</a:t>
            </a:r>
            <a:r>
              <a:rPr lang="en-US" sz="24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</a:pPr>
            <a:r>
              <a:rPr lang="en-US" sz="24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Maccabi</a:t>
            </a: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has established many clinics for </a:t>
            </a: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400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  secondary specialist </a:t>
            </a:r>
            <a:r>
              <a:rPr lang="en-US" sz="2400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care in the community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431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2875"/>
            <a:ext cx="8229600" cy="1417638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cs typeface="Gisha" pitchFamily="34" charset="-79"/>
              </a:rPr>
              <a:t/>
            </a:r>
            <a:b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cs typeface="Gisha" pitchFamily="34" charset="-79"/>
              </a:rPr>
            </a:br>
            <a:r>
              <a:rPr lang="en-US" sz="2400" dirty="0" err="1" smtClean="0">
                <a:solidFill>
                  <a:schemeClr val="accent2"/>
                </a:solidFill>
                <a:cs typeface="Gisha" pitchFamily="34" charset="-79"/>
              </a:rPr>
              <a:t>Maccabi</a:t>
            </a:r>
            <a:r>
              <a:rPr lang="en-US" sz="2400" dirty="0" smtClean="0">
                <a:solidFill>
                  <a:schemeClr val="accent2"/>
                </a:solidFill>
                <a:cs typeface="Gisha" pitchFamily="34" charset="-79"/>
              </a:rPr>
              <a:t> </a:t>
            </a:r>
            <a:r>
              <a:rPr lang="en-US" sz="2400" dirty="0" err="1" smtClean="0">
                <a:solidFill>
                  <a:schemeClr val="accent2"/>
                </a:solidFill>
                <a:cs typeface="Gisha" pitchFamily="34" charset="-79"/>
              </a:rPr>
              <a:t>Hashalom</a:t>
            </a:r>
            <a:r>
              <a:rPr lang="en-US" sz="2400" dirty="0" smtClean="0">
                <a:solidFill>
                  <a:schemeClr val="accent2"/>
                </a:solidFill>
                <a:cs typeface="Gisha" pitchFamily="34" charset="-79"/>
              </a:rPr>
              <a:t/>
            </a:r>
            <a:br>
              <a:rPr lang="en-US" sz="2400" dirty="0" smtClean="0">
                <a:solidFill>
                  <a:schemeClr val="accent2"/>
                </a:solidFill>
                <a:cs typeface="Gisha" pitchFamily="34" charset="-79"/>
              </a:rPr>
            </a:br>
            <a:r>
              <a:rPr lang="en-US" sz="2400" dirty="0" smtClean="0">
                <a:solidFill>
                  <a:schemeClr val="accent2"/>
                </a:solidFill>
                <a:cs typeface="Gisha" pitchFamily="34" charset="-79"/>
              </a:rPr>
              <a:t>Outpatient Clinics</a:t>
            </a:r>
            <a:endParaRPr lang="he-IL" sz="2400" dirty="0">
              <a:solidFill>
                <a:schemeClr val="accent2"/>
              </a:solidFill>
            </a:endParaRPr>
          </a:p>
        </p:txBody>
      </p:sp>
      <p:pic>
        <p:nvPicPr>
          <p:cNvPr id="25603" name="Picture 2" descr="C:\Users\kaye_r\AppData\Local\Microsoft\Windows\Temporary Internet Files\Content.Outlook\WFLVVLTI\DSCF4569 (2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1000108"/>
            <a:ext cx="7786716" cy="5643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27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928687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cs typeface="Gisha" pitchFamily="34" charset="-79"/>
              </a:rPr>
              <a:t> </a:t>
            </a:r>
            <a:r>
              <a:rPr lang="en-US" dirty="0" smtClean="0">
                <a:solidFill>
                  <a:schemeClr val="accent2"/>
                </a:solidFill>
                <a:cs typeface="Gisha" pitchFamily="34" charset="-79"/>
              </a:rPr>
              <a:t>Imaging Clinic in </a:t>
            </a:r>
            <a:r>
              <a:rPr lang="en-US" dirty="0" err="1" smtClean="0">
                <a:solidFill>
                  <a:schemeClr val="accent2"/>
                </a:solidFill>
                <a:cs typeface="Gisha" pitchFamily="34" charset="-79"/>
              </a:rPr>
              <a:t>Maccabi</a:t>
            </a:r>
            <a:r>
              <a:rPr lang="en-US" dirty="0" smtClean="0">
                <a:solidFill>
                  <a:schemeClr val="accent2"/>
                </a:solidFill>
                <a:cs typeface="Gisha" pitchFamily="34" charset="-79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cs typeface="Gisha" pitchFamily="34" charset="-79"/>
              </a:rPr>
              <a:t>Hashalom</a:t>
            </a:r>
            <a:endParaRPr lang="he-IL" dirty="0">
              <a:solidFill>
                <a:schemeClr val="accent2"/>
              </a:solidFill>
            </a:endParaRP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14400" y="1600200"/>
            <a:ext cx="7315200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99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673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3"/>
            <a:ext cx="9144000" cy="12033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sha" pitchFamily="34" charset="-79"/>
                <a:cs typeface="Gisha" pitchFamily="34" charset="-79"/>
              </a:rPr>
              <a:t>     </a:t>
            </a: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Gisha" pitchFamily="34" charset="-79"/>
              </a:rPr>
              <a:t>Urgent Care Center in </a:t>
            </a:r>
            <a:r>
              <a:rPr lang="en-US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Gisha" pitchFamily="34" charset="-79"/>
              </a:rPr>
              <a:t>Maccabi</a:t>
            </a: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Gisha" pitchFamily="34" charset="-79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Gisha" pitchFamily="34" charset="-79"/>
              </a:rPr>
              <a:t>Hashalom</a:t>
            </a:r>
            <a:endParaRPr lang="he-IL" dirty="0">
              <a:solidFill>
                <a:schemeClr val="accent2"/>
              </a:solidFill>
            </a:endParaRPr>
          </a:p>
        </p:txBody>
      </p:sp>
      <p:pic>
        <p:nvPicPr>
          <p:cNvPr id="27651" name="Picture 2" descr="C:\Users\kaye_r\AppData\Local\Microsoft\Windows\Temporary Internet Files\Content.Outlook\WFLVVLTI\DSCF4406 (2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200" y="1371600"/>
            <a:ext cx="7543800" cy="4267200"/>
          </a:xfrm>
          <a:prstGeom prst="rect">
            <a:avLst/>
          </a:prstGeom>
          <a:ln w="57150" cap="rnd">
            <a:solidFill>
              <a:srgbClr val="00206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133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48" y="419113"/>
            <a:ext cx="9001857" cy="720725"/>
          </a:xfrm>
        </p:spPr>
        <p:txBody>
          <a:bodyPr/>
          <a:lstStyle/>
          <a:p>
            <a:pPr algn="ctr">
              <a:defRPr/>
            </a:pPr>
            <a:r>
              <a:rPr lang="en-US" sz="4200" kern="1200" dirty="0" smtClean="0">
                <a:solidFill>
                  <a:schemeClr val="accent6"/>
                </a:solidFill>
              </a:rPr>
              <a:t>Outcomes</a:t>
            </a:r>
            <a:endParaRPr lang="he-IL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673600"/>
          </a:xfrm>
        </p:spPr>
        <p:txBody>
          <a:bodyPr/>
          <a:lstStyle/>
          <a:p>
            <a:pPr marL="342900" lvl="1" indent="-34290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2"/>
              </a:buBlip>
              <a:defRPr/>
            </a:pPr>
            <a:r>
              <a:rPr lang="en-US" sz="2400" b="1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Improved Efficiency and Quality of Care</a:t>
            </a:r>
          </a:p>
          <a:p>
            <a:pPr marL="800100" lvl="1" indent="-342900" eaLnBrk="1" hangingPunct="1">
              <a:spcBef>
                <a:spcPct val="0"/>
              </a:spcBef>
              <a:buSzTx/>
              <a:buFontTx/>
              <a:buBlip>
                <a:blip r:embed="rId3"/>
              </a:buBlip>
              <a:defRPr/>
            </a:pPr>
            <a:r>
              <a:rPr lang="en-US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Tele-ECG -17,000/month – 10 minutes turnaround time</a:t>
            </a:r>
          </a:p>
          <a:p>
            <a:pPr marL="800100" lvl="1" indent="-342900" eaLnBrk="1" hangingPunct="1">
              <a:spcBef>
                <a:spcPct val="0"/>
              </a:spcBef>
              <a:buSzTx/>
              <a:buFontTx/>
              <a:buBlip>
                <a:blip r:embed="rId3"/>
              </a:buBlip>
              <a:defRPr/>
            </a:pPr>
            <a:r>
              <a:rPr lang="en-US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Tele-</a:t>
            </a:r>
            <a:r>
              <a:rPr lang="en-US" kern="1200" dirty="0" err="1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Holter</a:t>
            </a:r>
            <a:r>
              <a:rPr lang="en-US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 -1,200/month -  from 3 weeks to 2 days for diagnosis</a:t>
            </a:r>
          </a:p>
          <a:p>
            <a:pPr marL="800100" lvl="1" indent="-342900" eaLnBrk="1" hangingPunct="1">
              <a:spcBef>
                <a:spcPct val="0"/>
              </a:spcBef>
              <a:buSzTx/>
              <a:buFontTx/>
              <a:buBlip>
                <a:blip r:embed="rId3"/>
              </a:buBlip>
              <a:defRPr/>
            </a:pPr>
            <a:r>
              <a:rPr lang="en-US" kern="1200" dirty="0" err="1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Teleradiology</a:t>
            </a:r>
            <a:r>
              <a:rPr lang="en-US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 :</a:t>
            </a:r>
          </a:p>
          <a:p>
            <a:pPr marL="1257300" lvl="2" indent="-342900" algn="l" rtl="0" eaLnBrk="1" hangingPunct="1">
              <a:spcBef>
                <a:spcPct val="0"/>
              </a:spcBef>
              <a:buSzPct val="110000"/>
              <a:buFontTx/>
              <a:buBlip>
                <a:blip r:embed="rId4"/>
              </a:buBlip>
              <a:defRPr/>
            </a:pPr>
            <a:r>
              <a:rPr lang="en-US" sz="1600" kern="1200" dirty="0" smtClean="0">
                <a:solidFill>
                  <a:srgbClr val="03428E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Equal Access all over the country</a:t>
            </a:r>
          </a:p>
          <a:p>
            <a:pPr marL="1257300" lvl="2" indent="-342900" algn="l" rtl="0" eaLnBrk="1" hangingPunct="1">
              <a:spcBef>
                <a:spcPct val="0"/>
              </a:spcBef>
              <a:buSzPct val="110000"/>
              <a:buFontTx/>
              <a:buBlip>
                <a:blip r:embed="rId4"/>
              </a:buBlip>
              <a:defRPr/>
            </a:pPr>
            <a:r>
              <a:rPr lang="en-US" sz="1600" kern="1200" dirty="0" smtClean="0">
                <a:solidFill>
                  <a:srgbClr val="03428E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Extended hours -7:30-23:30 7 days/week</a:t>
            </a:r>
          </a:p>
          <a:p>
            <a:pPr marL="1257300" lvl="2" indent="-342900" algn="l" rtl="0" eaLnBrk="1" hangingPunct="1">
              <a:spcBef>
                <a:spcPct val="0"/>
              </a:spcBef>
              <a:buSzPct val="110000"/>
              <a:buFontTx/>
              <a:buBlip>
                <a:blip r:embed="rId4"/>
              </a:buBlip>
              <a:defRPr/>
            </a:pPr>
            <a:r>
              <a:rPr lang="en-US" sz="1600" kern="1200" dirty="0" smtClean="0">
                <a:solidFill>
                  <a:srgbClr val="03428E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Interpretation – Usually 10-30 minutes</a:t>
            </a:r>
          </a:p>
          <a:p>
            <a:pPr marL="1257300" lvl="2" indent="-342900" algn="l" rtl="0" eaLnBrk="1" hangingPunct="1">
              <a:spcBef>
                <a:spcPct val="0"/>
              </a:spcBef>
              <a:buSzPct val="110000"/>
              <a:buFontTx/>
              <a:buBlip>
                <a:blip r:embed="rId4"/>
              </a:buBlip>
              <a:defRPr/>
            </a:pPr>
            <a:r>
              <a:rPr lang="en-US" sz="1600" kern="1200" dirty="0" smtClean="0">
                <a:solidFill>
                  <a:srgbClr val="03428E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Reduction of 10%  in radiologists</a:t>
            </a:r>
          </a:p>
          <a:p>
            <a:pPr marL="1257300" lvl="2" indent="-342900" algn="l" rtl="0" eaLnBrk="1" hangingPunct="1">
              <a:spcBef>
                <a:spcPct val="0"/>
              </a:spcBef>
              <a:buSzPct val="110000"/>
              <a:buFontTx/>
              <a:buBlip>
                <a:blip r:embed="rId4"/>
              </a:buBlip>
              <a:defRPr/>
            </a:pPr>
            <a:r>
              <a:rPr lang="en-US" sz="1600" kern="1200" dirty="0" smtClean="0">
                <a:solidFill>
                  <a:srgbClr val="03428E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Savings of over 600,000 Euro/year in cost of film</a:t>
            </a:r>
          </a:p>
          <a:p>
            <a:pPr marL="1257300" lvl="2" indent="-342900" algn="l" rtl="0" eaLnBrk="1" hangingPunct="1">
              <a:spcBef>
                <a:spcPct val="0"/>
              </a:spcBef>
              <a:buSzPct val="110000"/>
              <a:buFontTx/>
              <a:buBlip>
                <a:blip r:embed="rId4"/>
              </a:buBlip>
              <a:defRPr/>
            </a:pPr>
            <a:r>
              <a:rPr lang="en-US" sz="1600" kern="1200" dirty="0" smtClean="0">
                <a:solidFill>
                  <a:srgbClr val="03428E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Digital tools increase diagnosis accuracy</a:t>
            </a:r>
            <a:endParaRPr lang="en-US" kern="1200" dirty="0" smtClean="0">
              <a:latin typeface="Gisha" panose="020B0502040204020203" pitchFamily="34" charset="-79"/>
              <a:ea typeface="+mn-ea"/>
              <a:cs typeface="Gisha" panose="020B0502040204020203" pitchFamily="34" charset="-79"/>
            </a:endParaRPr>
          </a:p>
          <a:p>
            <a:pPr marL="342900" lvl="1" indent="-34290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2"/>
              </a:buBlip>
              <a:defRPr/>
            </a:pPr>
            <a:r>
              <a:rPr lang="en-US" sz="2400" b="1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Improved Clinical Outcomes</a:t>
            </a:r>
          </a:p>
          <a:p>
            <a:pPr marL="800100" lvl="1" indent="-342900" eaLnBrk="1" hangingPunct="1">
              <a:spcBef>
                <a:spcPct val="0"/>
              </a:spcBef>
              <a:buSzTx/>
              <a:buFontTx/>
              <a:buBlip>
                <a:blip r:embed="rId3"/>
              </a:buBlip>
              <a:defRPr/>
            </a:pPr>
            <a:r>
              <a:rPr lang="en-US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Better medical practice (DSS and alerts)</a:t>
            </a:r>
          </a:p>
          <a:p>
            <a:pPr marL="800100" lvl="1" indent="-342900" eaLnBrk="1" hangingPunct="1">
              <a:spcBef>
                <a:spcPct val="0"/>
              </a:spcBef>
              <a:buSzTx/>
              <a:buFontTx/>
              <a:buBlip>
                <a:blip r:embed="rId3"/>
              </a:buBlip>
              <a:defRPr/>
            </a:pPr>
            <a:r>
              <a:rPr lang="en-US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Improved Patient Compliance</a:t>
            </a:r>
          </a:p>
          <a:p>
            <a:pPr marL="342900" lvl="1" indent="-34290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2"/>
              </a:buBlip>
              <a:defRPr/>
            </a:pPr>
            <a:r>
              <a:rPr lang="en-US" sz="2400" b="1" kern="1200" dirty="0" smtClean="0"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Increased Patient Satisfaction</a:t>
            </a:r>
          </a:p>
          <a:p>
            <a:pPr marL="800100" lvl="1" indent="-342900" eaLnBrk="1" hangingPunct="1">
              <a:spcBef>
                <a:spcPct val="0"/>
              </a:spcBef>
              <a:buSzTx/>
              <a:buFontTx/>
              <a:buNone/>
              <a:defRPr/>
            </a:pPr>
            <a:endParaRPr lang="en-US" kern="1200" dirty="0" smtClean="0">
              <a:latin typeface="Gisha" panose="020B0502040204020203" pitchFamily="34" charset="-79"/>
              <a:ea typeface="+mn-ea"/>
              <a:cs typeface="Gisha" panose="020B0502040204020203" pitchFamily="34" charset="-79"/>
            </a:endParaRPr>
          </a:p>
          <a:p>
            <a:pPr marL="342900" lvl="1" indent="-342900" eaLnBrk="1" hangingPunct="1">
              <a:lnSpc>
                <a:spcPct val="200000"/>
              </a:lnSpc>
              <a:spcBef>
                <a:spcPct val="0"/>
              </a:spcBef>
              <a:buClr>
                <a:srgbClr val="C00000"/>
              </a:buClr>
              <a:buSzPct val="85000"/>
              <a:buFontTx/>
              <a:buBlip>
                <a:blip r:embed="rId2"/>
              </a:buBlip>
              <a:defRPr/>
            </a:pPr>
            <a:endParaRPr lang="en-US" sz="2400" b="1" kern="1200" dirty="0" smtClean="0">
              <a:latin typeface="Gisha" panose="020B0502040204020203" pitchFamily="34" charset="-79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319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5" cy="7207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Clinical Outcomes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98" y="1102792"/>
            <a:ext cx="3117642" cy="1390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46" y="3638509"/>
            <a:ext cx="2200638" cy="159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11560" y="3662304"/>
            <a:ext cx="20162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000" b="1" dirty="0" smtClean="0">
                <a:solidFill>
                  <a:srgbClr val="2D2D8A"/>
                </a:solidFill>
              </a:rPr>
              <a:t>Breast Cancer Screening</a:t>
            </a:r>
            <a:endParaRPr lang="he-IL" sz="1000" b="1" dirty="0">
              <a:solidFill>
                <a:srgbClr val="2D2D8A"/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908524"/>
            <a:ext cx="2473364" cy="1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300192" y="3899957"/>
            <a:ext cx="232934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1100" b="1" dirty="0" smtClean="0">
                <a:solidFill>
                  <a:srgbClr val="2D2D8A"/>
                </a:solidFill>
              </a:rPr>
              <a:t>Blood Pressure Screening</a:t>
            </a:r>
            <a:endParaRPr lang="he-IL" sz="1100" b="1" dirty="0">
              <a:solidFill>
                <a:srgbClr val="2D2D8A"/>
              </a:solidFill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86943"/>
            <a:ext cx="2908920" cy="1796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280831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62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5" y="419112"/>
            <a:ext cx="8928991" cy="720725"/>
          </a:xfrm>
        </p:spPr>
        <p:txBody>
          <a:bodyPr/>
          <a:lstStyle/>
          <a:p>
            <a:pPr algn="ctr"/>
            <a:r>
              <a:rPr lang="en-US" sz="3600" kern="1200" dirty="0" smtClean="0">
                <a:solidFill>
                  <a:srgbClr val="333399"/>
                </a:solidFill>
              </a:rPr>
              <a:t>The Best Health Fund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64" y="1512888"/>
            <a:ext cx="7920433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לבן מעוגל 6"/>
          <p:cNvSpPr>
            <a:spLocks noChangeArrowheads="1"/>
          </p:cNvSpPr>
          <p:nvPr/>
        </p:nvSpPr>
        <p:spPr bwMode="auto">
          <a:xfrm>
            <a:off x="2915818" y="1808820"/>
            <a:ext cx="4248472" cy="504056"/>
          </a:xfrm>
          <a:prstGeom prst="roundRect">
            <a:avLst>
              <a:gd name="adj" fmla="val 16667"/>
            </a:avLst>
          </a:prstGeom>
          <a:solidFill>
            <a:srgbClr val="FFFFB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/>
          <a:p>
            <a:pPr algn="ctr" eaLnBrk="0" fontAlgn="b" hangingPunct="0"/>
            <a:r>
              <a:rPr lang="en-US" sz="1400" dirty="0" err="1">
                <a:solidFill>
                  <a:srgbClr val="000000"/>
                </a:solidFill>
              </a:rPr>
              <a:t>Macabbi</a:t>
            </a:r>
            <a:r>
              <a:rPr lang="en-US" sz="1400" dirty="0">
                <a:solidFill>
                  <a:srgbClr val="000000"/>
                </a:solidFill>
              </a:rPr>
              <a:t> is perceived as the best Health Fund by far and the difference is statistically significant</a:t>
            </a:r>
            <a:endParaRPr lang="he-IL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7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052736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Modern-Day Medical Care has moved</a:t>
            </a:r>
          </a:p>
          <a:p>
            <a:pPr lvl="4" eaLnBrk="0" fontAlgn="base" hangingPunct="0">
              <a:lnSpc>
                <a:spcPct val="150000"/>
              </a:lnSpc>
              <a:buBlip>
                <a:blip r:embed="rId3"/>
              </a:buBlip>
            </a:pPr>
            <a:r>
              <a:rPr lang="en-US" sz="2400" b="1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away from the hospital and into the community</a:t>
            </a:r>
          </a:p>
          <a:p>
            <a:pPr lvl="4" eaLnBrk="0" fontAlgn="base" hangingPunct="0">
              <a:lnSpc>
                <a:spcPct val="150000"/>
              </a:lnSpc>
              <a:buBlip>
                <a:blip r:embed="rId3"/>
              </a:buBlip>
            </a:pPr>
            <a:r>
              <a:rPr lang="en-US" sz="2400" b="1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away from the clinic to the home of the patient</a:t>
            </a:r>
          </a:p>
          <a:p>
            <a:pPr lvl="0" eaLnBrk="0" fontAlgn="base" hangingPunct="0">
              <a:lnSpc>
                <a:spcPct val="150000"/>
              </a:lnSpc>
            </a:pPr>
            <a:r>
              <a:rPr lang="en-US" sz="2400" b="1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            This requires a new concept for modern-  </a:t>
            </a:r>
          </a:p>
          <a:p>
            <a:pPr lvl="0" eaLnBrk="0" fontAlgn="base" hangingPunct="0">
              <a:lnSpc>
                <a:spcPct val="150000"/>
              </a:lnSpc>
            </a:pPr>
            <a:r>
              <a:rPr lang="en-US" sz="2400" b="1" dirty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           day hospitals</a:t>
            </a:r>
            <a:endParaRPr lang="en-US" sz="2400" b="1" dirty="0">
              <a:solidFill>
                <a:schemeClr val="accent2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5407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95526" y="563532"/>
            <a:ext cx="8229600" cy="5305927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en-US" sz="4000" b="1" spc="-15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Assuta</a:t>
            </a:r>
            <a:r>
              <a:rPr lang="en-US" sz="40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Medical Centers, Israel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en-US" sz="4000" b="1" spc="-150" dirty="0">
              <a:solidFill>
                <a:srgbClr val="002060"/>
              </a:solidFill>
            </a:endParaRPr>
          </a:p>
          <a:p>
            <a:endParaRPr lang="he-IL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34" y="180109"/>
            <a:ext cx="8647216" cy="3401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014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Background</a:t>
            </a:r>
            <a:endParaRPr lang="he-IL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r>
              <a:rPr lang="en-US" sz="2800" b="1" dirty="0" err="1" smtClean="0">
                <a:solidFill>
                  <a:srgbClr val="12268A"/>
                </a:solidFill>
              </a:rPr>
              <a:t>Assuta</a:t>
            </a:r>
            <a:r>
              <a:rPr lang="en-US" sz="2800" b="1" dirty="0" smtClean="0">
                <a:solidFill>
                  <a:srgbClr val="12268A"/>
                </a:solidFill>
              </a:rPr>
              <a:t>, owned by </a:t>
            </a:r>
            <a:r>
              <a:rPr lang="en-US" sz="2800" b="1" dirty="0" err="1" smtClean="0">
                <a:solidFill>
                  <a:srgbClr val="12268A"/>
                </a:solidFill>
              </a:rPr>
              <a:t>Maccabi</a:t>
            </a:r>
            <a:r>
              <a:rPr lang="en-US" sz="2800" b="1" dirty="0" smtClean="0">
                <a:solidFill>
                  <a:srgbClr val="12268A"/>
                </a:solidFill>
              </a:rPr>
              <a:t> Health Services, is the leading private hospital and the largest surgical center in Israel. </a:t>
            </a:r>
          </a:p>
          <a:p>
            <a:pPr algn="l" rtl="0">
              <a:lnSpc>
                <a:spcPct val="150000"/>
              </a:lnSpc>
            </a:pPr>
            <a:r>
              <a:rPr lang="en-US" sz="2800" b="1" dirty="0" smtClean="0">
                <a:solidFill>
                  <a:srgbClr val="12268A"/>
                </a:solidFill>
              </a:rPr>
              <a:t>Across the nation in 7 different location, </a:t>
            </a:r>
            <a:r>
              <a:rPr lang="en-US" sz="2800" b="1" dirty="0" err="1" smtClean="0">
                <a:solidFill>
                  <a:srgbClr val="12268A"/>
                </a:solidFill>
              </a:rPr>
              <a:t>Assuta</a:t>
            </a:r>
            <a:r>
              <a:rPr lang="en-US" sz="2800" b="1" dirty="0" smtClean="0">
                <a:solidFill>
                  <a:srgbClr val="12268A"/>
                </a:solidFill>
              </a:rPr>
              <a:t> operates four hospitals and three outpatient medical centers.</a:t>
            </a:r>
            <a:endParaRPr lang="he-IL" sz="2800" b="1" dirty="0">
              <a:solidFill>
                <a:srgbClr val="1226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40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/>
          <p:nvPr/>
        </p:nvSpPr>
        <p:spPr>
          <a:xfrm>
            <a:off x="3829248" y="2790826"/>
            <a:ext cx="118864" cy="125734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57848" y="4486275"/>
            <a:ext cx="123627" cy="127818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33837" y="1476376"/>
            <a:ext cx="138113" cy="138135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943548" y="2728913"/>
            <a:ext cx="118864" cy="125734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481513" y="2604715"/>
            <a:ext cx="126876" cy="133722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dirty="0" smtClean="0">
                <a:solidFill>
                  <a:srgbClr val="FF0000"/>
                </a:solidFill>
              </a:rPr>
              <a:t>v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824288" y="2993331"/>
            <a:ext cx="125164" cy="126107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756099" y="3257550"/>
            <a:ext cx="120576" cy="118492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030783" y="404664"/>
            <a:ext cx="5120580" cy="71095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algn="r" rtl="1">
              <a:spcBef>
                <a:spcPct val="0"/>
              </a:spcBef>
            </a:pPr>
            <a:r>
              <a:rPr lang="en-US" sz="3200" b="1" spc="-150" dirty="0" smtClean="0">
                <a:solidFill>
                  <a:srgbClr val="002060"/>
                </a:solidFill>
              </a:rPr>
              <a:t> Distribution of Facilities</a:t>
            </a:r>
            <a:endParaRPr lang="he-IL" sz="3200" b="1" spc="-20" dirty="0">
              <a:solidFill>
                <a:srgbClr val="002060"/>
              </a:solidFill>
              <a:ea typeface="+mj-ea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371475" y="331143"/>
            <a:ext cx="3780249" cy="1263139"/>
            <a:chOff x="7277100" y="1588443"/>
            <a:chExt cx="3780249" cy="1263139"/>
          </a:xfrm>
        </p:grpSpPr>
        <p:sp>
          <p:nvSpPr>
            <p:cNvPr id="46" name="Rounded Rectangle 45"/>
            <p:cNvSpPr/>
            <p:nvPr/>
          </p:nvSpPr>
          <p:spPr>
            <a:xfrm>
              <a:off x="7343776" y="1590675"/>
              <a:ext cx="2465688" cy="543955"/>
            </a:xfrm>
            <a:prstGeom prst="roundRect">
              <a:avLst>
                <a:gd name="adj" fmla="val 5556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277100" y="1588443"/>
              <a:ext cx="28289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FF0000"/>
                  </a:solidFill>
                </a:rPr>
                <a:t>Assuta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 Haifa</a:t>
              </a:r>
            </a:p>
          </p:txBody>
        </p:sp>
        <p:cxnSp>
          <p:nvCxnSpPr>
            <p:cNvPr id="48" name="Straight Arrow Connector 47"/>
            <p:cNvCxnSpPr>
              <a:stCxn id="14" idx="5"/>
              <a:endCxn id="46" idx="3"/>
            </p:cNvCxnSpPr>
            <p:nvPr/>
          </p:nvCxnSpPr>
          <p:spPr>
            <a:xfrm flipH="1" flipV="1">
              <a:off x="9809464" y="1862653"/>
              <a:ext cx="1247885" cy="988929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Freeform 89"/>
          <p:cNvSpPr/>
          <p:nvPr/>
        </p:nvSpPr>
        <p:spPr>
          <a:xfrm>
            <a:off x="4333875" y="1123950"/>
            <a:ext cx="523875" cy="5591175"/>
          </a:xfrm>
          <a:custGeom>
            <a:avLst/>
            <a:gdLst>
              <a:gd name="connsiteX0" fmla="*/ 523875 w 523875"/>
              <a:gd name="connsiteY0" fmla="*/ 0 h 5677601"/>
              <a:gd name="connsiteX1" fmla="*/ 495300 w 523875"/>
              <a:gd name="connsiteY1" fmla="*/ 19050 h 5677601"/>
              <a:gd name="connsiteX2" fmla="*/ 485775 w 523875"/>
              <a:gd name="connsiteY2" fmla="*/ 47625 h 5677601"/>
              <a:gd name="connsiteX3" fmla="*/ 466725 w 523875"/>
              <a:gd name="connsiteY3" fmla="*/ 76200 h 5677601"/>
              <a:gd name="connsiteX4" fmla="*/ 438150 w 523875"/>
              <a:gd name="connsiteY4" fmla="*/ 104775 h 5677601"/>
              <a:gd name="connsiteX5" fmla="*/ 409575 w 523875"/>
              <a:gd name="connsiteY5" fmla="*/ 142875 h 5677601"/>
              <a:gd name="connsiteX6" fmla="*/ 371475 w 523875"/>
              <a:gd name="connsiteY6" fmla="*/ 171450 h 5677601"/>
              <a:gd name="connsiteX7" fmla="*/ 342900 w 523875"/>
              <a:gd name="connsiteY7" fmla="*/ 200025 h 5677601"/>
              <a:gd name="connsiteX8" fmla="*/ 323850 w 523875"/>
              <a:gd name="connsiteY8" fmla="*/ 257175 h 5677601"/>
              <a:gd name="connsiteX9" fmla="*/ 304800 w 523875"/>
              <a:gd name="connsiteY9" fmla="*/ 304800 h 5677601"/>
              <a:gd name="connsiteX10" fmla="*/ 295275 w 523875"/>
              <a:gd name="connsiteY10" fmla="*/ 342900 h 5677601"/>
              <a:gd name="connsiteX11" fmla="*/ 304800 w 523875"/>
              <a:gd name="connsiteY11" fmla="*/ 590550 h 5677601"/>
              <a:gd name="connsiteX12" fmla="*/ 314325 w 523875"/>
              <a:gd name="connsiteY12" fmla="*/ 628650 h 5677601"/>
              <a:gd name="connsiteX13" fmla="*/ 323850 w 523875"/>
              <a:gd name="connsiteY13" fmla="*/ 676275 h 5677601"/>
              <a:gd name="connsiteX14" fmla="*/ 333375 w 523875"/>
              <a:gd name="connsiteY14" fmla="*/ 704850 h 5677601"/>
              <a:gd name="connsiteX15" fmla="*/ 352425 w 523875"/>
              <a:gd name="connsiteY15" fmla="*/ 781050 h 5677601"/>
              <a:gd name="connsiteX16" fmla="*/ 361950 w 523875"/>
              <a:gd name="connsiteY16" fmla="*/ 819150 h 5677601"/>
              <a:gd name="connsiteX17" fmla="*/ 352425 w 523875"/>
              <a:gd name="connsiteY17" fmla="*/ 923925 h 5677601"/>
              <a:gd name="connsiteX18" fmla="*/ 304800 w 523875"/>
              <a:gd name="connsiteY18" fmla="*/ 1009650 h 5677601"/>
              <a:gd name="connsiteX19" fmla="*/ 228600 w 523875"/>
              <a:gd name="connsiteY19" fmla="*/ 1114425 h 5677601"/>
              <a:gd name="connsiteX20" fmla="*/ 200025 w 523875"/>
              <a:gd name="connsiteY20" fmla="*/ 1133475 h 5677601"/>
              <a:gd name="connsiteX21" fmla="*/ 152400 w 523875"/>
              <a:gd name="connsiteY21" fmla="*/ 1200150 h 5677601"/>
              <a:gd name="connsiteX22" fmla="*/ 114300 w 523875"/>
              <a:gd name="connsiteY22" fmla="*/ 1266825 h 5677601"/>
              <a:gd name="connsiteX23" fmla="*/ 85725 w 523875"/>
              <a:gd name="connsiteY23" fmla="*/ 1295400 h 5677601"/>
              <a:gd name="connsiteX24" fmla="*/ 76200 w 523875"/>
              <a:gd name="connsiteY24" fmla="*/ 1352550 h 5677601"/>
              <a:gd name="connsiteX25" fmla="*/ 57150 w 523875"/>
              <a:gd name="connsiteY25" fmla="*/ 1428750 h 5677601"/>
              <a:gd name="connsiteX26" fmla="*/ 66675 w 523875"/>
              <a:gd name="connsiteY26" fmla="*/ 1571625 h 5677601"/>
              <a:gd name="connsiteX27" fmla="*/ 95250 w 523875"/>
              <a:gd name="connsiteY27" fmla="*/ 1676400 h 5677601"/>
              <a:gd name="connsiteX28" fmla="*/ 114300 w 523875"/>
              <a:gd name="connsiteY28" fmla="*/ 1714500 h 5677601"/>
              <a:gd name="connsiteX29" fmla="*/ 161925 w 523875"/>
              <a:gd name="connsiteY29" fmla="*/ 1819275 h 5677601"/>
              <a:gd name="connsiteX30" fmla="*/ 209550 w 523875"/>
              <a:gd name="connsiteY30" fmla="*/ 1885950 h 5677601"/>
              <a:gd name="connsiteX31" fmla="*/ 228600 w 523875"/>
              <a:gd name="connsiteY31" fmla="*/ 1981200 h 5677601"/>
              <a:gd name="connsiteX32" fmla="*/ 238125 w 523875"/>
              <a:gd name="connsiteY32" fmla="*/ 2028825 h 5677601"/>
              <a:gd name="connsiteX33" fmla="*/ 266700 w 523875"/>
              <a:gd name="connsiteY33" fmla="*/ 2133600 h 5677601"/>
              <a:gd name="connsiteX34" fmla="*/ 257175 w 523875"/>
              <a:gd name="connsiteY34" fmla="*/ 2324100 h 5677601"/>
              <a:gd name="connsiteX35" fmla="*/ 238125 w 523875"/>
              <a:gd name="connsiteY35" fmla="*/ 2390775 h 5677601"/>
              <a:gd name="connsiteX36" fmla="*/ 219075 w 523875"/>
              <a:gd name="connsiteY36" fmla="*/ 2466975 h 5677601"/>
              <a:gd name="connsiteX37" fmla="*/ 190500 w 523875"/>
              <a:gd name="connsiteY37" fmla="*/ 2562225 h 5677601"/>
              <a:gd name="connsiteX38" fmla="*/ 133350 w 523875"/>
              <a:gd name="connsiteY38" fmla="*/ 2638425 h 5677601"/>
              <a:gd name="connsiteX39" fmla="*/ 104775 w 523875"/>
              <a:gd name="connsiteY39" fmla="*/ 2686050 h 5677601"/>
              <a:gd name="connsiteX40" fmla="*/ 57150 w 523875"/>
              <a:gd name="connsiteY40" fmla="*/ 2743200 h 5677601"/>
              <a:gd name="connsiteX41" fmla="*/ 19050 w 523875"/>
              <a:gd name="connsiteY41" fmla="*/ 2819400 h 5677601"/>
              <a:gd name="connsiteX42" fmla="*/ 0 w 523875"/>
              <a:gd name="connsiteY42" fmla="*/ 2857500 h 5677601"/>
              <a:gd name="connsiteX43" fmla="*/ 9525 w 523875"/>
              <a:gd name="connsiteY43" fmla="*/ 3028950 h 5677601"/>
              <a:gd name="connsiteX44" fmla="*/ 28575 w 523875"/>
              <a:gd name="connsiteY44" fmla="*/ 3067050 h 5677601"/>
              <a:gd name="connsiteX45" fmla="*/ 38100 w 523875"/>
              <a:gd name="connsiteY45" fmla="*/ 3095625 h 5677601"/>
              <a:gd name="connsiteX46" fmla="*/ 47625 w 523875"/>
              <a:gd name="connsiteY46" fmla="*/ 3133725 h 5677601"/>
              <a:gd name="connsiteX47" fmla="*/ 123825 w 523875"/>
              <a:gd name="connsiteY47" fmla="*/ 3238500 h 5677601"/>
              <a:gd name="connsiteX48" fmla="*/ 161925 w 523875"/>
              <a:gd name="connsiteY48" fmla="*/ 3295650 h 5677601"/>
              <a:gd name="connsiteX49" fmla="*/ 180975 w 523875"/>
              <a:gd name="connsiteY49" fmla="*/ 3324225 h 5677601"/>
              <a:gd name="connsiteX50" fmla="*/ 200025 w 523875"/>
              <a:gd name="connsiteY50" fmla="*/ 3352800 h 5677601"/>
              <a:gd name="connsiteX51" fmla="*/ 257175 w 523875"/>
              <a:gd name="connsiteY51" fmla="*/ 3476625 h 5677601"/>
              <a:gd name="connsiteX52" fmla="*/ 276225 w 523875"/>
              <a:gd name="connsiteY52" fmla="*/ 3505200 h 5677601"/>
              <a:gd name="connsiteX53" fmla="*/ 285750 w 523875"/>
              <a:gd name="connsiteY53" fmla="*/ 3552825 h 5677601"/>
              <a:gd name="connsiteX54" fmla="*/ 304800 w 523875"/>
              <a:gd name="connsiteY54" fmla="*/ 3600450 h 5677601"/>
              <a:gd name="connsiteX55" fmla="*/ 333375 w 523875"/>
              <a:gd name="connsiteY55" fmla="*/ 3705225 h 5677601"/>
              <a:gd name="connsiteX56" fmla="*/ 323850 w 523875"/>
              <a:gd name="connsiteY56" fmla="*/ 3848100 h 5677601"/>
              <a:gd name="connsiteX57" fmla="*/ 314325 w 523875"/>
              <a:gd name="connsiteY57" fmla="*/ 3886200 h 5677601"/>
              <a:gd name="connsiteX58" fmla="*/ 285750 w 523875"/>
              <a:gd name="connsiteY58" fmla="*/ 3990975 h 5677601"/>
              <a:gd name="connsiteX59" fmla="*/ 285750 w 523875"/>
              <a:gd name="connsiteY59" fmla="*/ 3990975 h 5677601"/>
              <a:gd name="connsiteX60" fmla="*/ 266700 w 523875"/>
              <a:gd name="connsiteY60" fmla="*/ 4067175 h 5677601"/>
              <a:gd name="connsiteX61" fmla="*/ 247650 w 523875"/>
              <a:gd name="connsiteY61" fmla="*/ 4095750 h 5677601"/>
              <a:gd name="connsiteX62" fmla="*/ 228600 w 523875"/>
              <a:gd name="connsiteY62" fmla="*/ 4181475 h 5677601"/>
              <a:gd name="connsiteX63" fmla="*/ 200025 w 523875"/>
              <a:gd name="connsiteY63" fmla="*/ 4267200 h 5677601"/>
              <a:gd name="connsiteX64" fmla="*/ 190500 w 523875"/>
              <a:gd name="connsiteY64" fmla="*/ 4305300 h 5677601"/>
              <a:gd name="connsiteX65" fmla="*/ 200025 w 523875"/>
              <a:gd name="connsiteY65" fmla="*/ 4629150 h 5677601"/>
              <a:gd name="connsiteX66" fmla="*/ 209550 w 523875"/>
              <a:gd name="connsiteY66" fmla="*/ 4667250 h 5677601"/>
              <a:gd name="connsiteX67" fmla="*/ 238125 w 523875"/>
              <a:gd name="connsiteY67" fmla="*/ 4772025 h 5677601"/>
              <a:gd name="connsiteX68" fmla="*/ 257175 w 523875"/>
              <a:gd name="connsiteY68" fmla="*/ 4819650 h 5677601"/>
              <a:gd name="connsiteX69" fmla="*/ 266700 w 523875"/>
              <a:gd name="connsiteY69" fmla="*/ 4857750 h 5677601"/>
              <a:gd name="connsiteX70" fmla="*/ 285750 w 523875"/>
              <a:gd name="connsiteY70" fmla="*/ 4895850 h 5677601"/>
              <a:gd name="connsiteX71" fmla="*/ 304800 w 523875"/>
              <a:gd name="connsiteY71" fmla="*/ 4943475 h 5677601"/>
              <a:gd name="connsiteX72" fmla="*/ 342900 w 523875"/>
              <a:gd name="connsiteY72" fmla="*/ 5019675 h 5677601"/>
              <a:gd name="connsiteX73" fmla="*/ 352425 w 523875"/>
              <a:gd name="connsiteY73" fmla="*/ 5067300 h 5677601"/>
              <a:gd name="connsiteX74" fmla="*/ 361950 w 523875"/>
              <a:gd name="connsiteY74" fmla="*/ 5095875 h 5677601"/>
              <a:gd name="connsiteX75" fmla="*/ 371475 w 523875"/>
              <a:gd name="connsiteY75" fmla="*/ 5200650 h 5677601"/>
              <a:gd name="connsiteX76" fmla="*/ 361950 w 523875"/>
              <a:gd name="connsiteY76" fmla="*/ 5353050 h 5677601"/>
              <a:gd name="connsiteX77" fmla="*/ 285750 w 523875"/>
              <a:gd name="connsiteY77" fmla="*/ 5676900 h 5677601"/>
              <a:gd name="connsiteX78" fmla="*/ 266700 w 523875"/>
              <a:gd name="connsiteY78" fmla="*/ 5676900 h 567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23875" h="5677601">
                <a:moveTo>
                  <a:pt x="523875" y="0"/>
                </a:moveTo>
                <a:cubicBezTo>
                  <a:pt x="514350" y="6350"/>
                  <a:pt x="502451" y="10111"/>
                  <a:pt x="495300" y="19050"/>
                </a:cubicBezTo>
                <a:cubicBezTo>
                  <a:pt x="489028" y="26890"/>
                  <a:pt x="490265" y="38645"/>
                  <a:pt x="485775" y="47625"/>
                </a:cubicBezTo>
                <a:cubicBezTo>
                  <a:pt x="480655" y="57864"/>
                  <a:pt x="474054" y="67406"/>
                  <a:pt x="466725" y="76200"/>
                </a:cubicBezTo>
                <a:cubicBezTo>
                  <a:pt x="458101" y="86548"/>
                  <a:pt x="446916" y="94548"/>
                  <a:pt x="438150" y="104775"/>
                </a:cubicBezTo>
                <a:cubicBezTo>
                  <a:pt x="427819" y="116828"/>
                  <a:pt x="420800" y="131650"/>
                  <a:pt x="409575" y="142875"/>
                </a:cubicBezTo>
                <a:cubicBezTo>
                  <a:pt x="398350" y="154100"/>
                  <a:pt x="383528" y="161119"/>
                  <a:pt x="371475" y="171450"/>
                </a:cubicBezTo>
                <a:cubicBezTo>
                  <a:pt x="361248" y="180216"/>
                  <a:pt x="352425" y="190500"/>
                  <a:pt x="342900" y="200025"/>
                </a:cubicBezTo>
                <a:cubicBezTo>
                  <a:pt x="336550" y="219075"/>
                  <a:pt x="331308" y="238531"/>
                  <a:pt x="323850" y="257175"/>
                </a:cubicBezTo>
                <a:cubicBezTo>
                  <a:pt x="317500" y="273050"/>
                  <a:pt x="310207" y="288580"/>
                  <a:pt x="304800" y="304800"/>
                </a:cubicBezTo>
                <a:cubicBezTo>
                  <a:pt x="300660" y="317219"/>
                  <a:pt x="298450" y="330200"/>
                  <a:pt x="295275" y="342900"/>
                </a:cubicBezTo>
                <a:cubicBezTo>
                  <a:pt x="298450" y="425450"/>
                  <a:pt x="299305" y="508122"/>
                  <a:pt x="304800" y="590550"/>
                </a:cubicBezTo>
                <a:cubicBezTo>
                  <a:pt x="305671" y="603612"/>
                  <a:pt x="311485" y="615871"/>
                  <a:pt x="314325" y="628650"/>
                </a:cubicBezTo>
                <a:cubicBezTo>
                  <a:pt x="317837" y="644454"/>
                  <a:pt x="319923" y="660569"/>
                  <a:pt x="323850" y="676275"/>
                </a:cubicBezTo>
                <a:cubicBezTo>
                  <a:pt x="326285" y="686015"/>
                  <a:pt x="330733" y="695164"/>
                  <a:pt x="333375" y="704850"/>
                </a:cubicBezTo>
                <a:cubicBezTo>
                  <a:pt x="340264" y="730109"/>
                  <a:pt x="346075" y="755650"/>
                  <a:pt x="352425" y="781050"/>
                </a:cubicBezTo>
                <a:lnTo>
                  <a:pt x="361950" y="819150"/>
                </a:lnTo>
                <a:cubicBezTo>
                  <a:pt x="358775" y="854075"/>
                  <a:pt x="357385" y="889208"/>
                  <a:pt x="352425" y="923925"/>
                </a:cubicBezTo>
                <a:cubicBezTo>
                  <a:pt x="347853" y="955931"/>
                  <a:pt x="320665" y="985852"/>
                  <a:pt x="304800" y="1009650"/>
                </a:cubicBezTo>
                <a:cubicBezTo>
                  <a:pt x="286604" y="1036944"/>
                  <a:pt x="241404" y="1105889"/>
                  <a:pt x="228600" y="1114425"/>
                </a:cubicBezTo>
                <a:lnTo>
                  <a:pt x="200025" y="1133475"/>
                </a:lnTo>
                <a:cubicBezTo>
                  <a:pt x="164775" y="1203975"/>
                  <a:pt x="200669" y="1142227"/>
                  <a:pt x="152400" y="1200150"/>
                </a:cubicBezTo>
                <a:cubicBezTo>
                  <a:pt x="107405" y="1254144"/>
                  <a:pt x="160881" y="1201611"/>
                  <a:pt x="114300" y="1266825"/>
                </a:cubicBezTo>
                <a:cubicBezTo>
                  <a:pt x="106470" y="1277786"/>
                  <a:pt x="95250" y="1285875"/>
                  <a:pt x="85725" y="1295400"/>
                </a:cubicBezTo>
                <a:cubicBezTo>
                  <a:pt x="82550" y="1314450"/>
                  <a:pt x="80247" y="1333666"/>
                  <a:pt x="76200" y="1352550"/>
                </a:cubicBezTo>
                <a:cubicBezTo>
                  <a:pt x="70714" y="1378151"/>
                  <a:pt x="57150" y="1428750"/>
                  <a:pt x="57150" y="1428750"/>
                </a:cubicBezTo>
                <a:cubicBezTo>
                  <a:pt x="60325" y="1476375"/>
                  <a:pt x="61926" y="1524131"/>
                  <a:pt x="66675" y="1571625"/>
                </a:cubicBezTo>
                <a:cubicBezTo>
                  <a:pt x="69288" y="1597754"/>
                  <a:pt x="84538" y="1654977"/>
                  <a:pt x="95250" y="1676400"/>
                </a:cubicBezTo>
                <a:cubicBezTo>
                  <a:pt x="101600" y="1689100"/>
                  <a:pt x="108707" y="1701449"/>
                  <a:pt x="114300" y="1714500"/>
                </a:cubicBezTo>
                <a:cubicBezTo>
                  <a:pt x="135104" y="1763042"/>
                  <a:pt x="112834" y="1753821"/>
                  <a:pt x="161925" y="1819275"/>
                </a:cubicBezTo>
                <a:cubicBezTo>
                  <a:pt x="197369" y="1866533"/>
                  <a:pt x="181694" y="1844166"/>
                  <a:pt x="209550" y="1885950"/>
                </a:cubicBezTo>
                <a:lnTo>
                  <a:pt x="228600" y="1981200"/>
                </a:lnTo>
                <a:cubicBezTo>
                  <a:pt x="231775" y="1997075"/>
                  <a:pt x="233005" y="2013466"/>
                  <a:pt x="238125" y="2028825"/>
                </a:cubicBezTo>
                <a:cubicBezTo>
                  <a:pt x="262295" y="2101334"/>
                  <a:pt x="253237" y="2066284"/>
                  <a:pt x="266700" y="2133600"/>
                </a:cubicBezTo>
                <a:cubicBezTo>
                  <a:pt x="263525" y="2197100"/>
                  <a:pt x="262455" y="2260740"/>
                  <a:pt x="257175" y="2324100"/>
                </a:cubicBezTo>
                <a:cubicBezTo>
                  <a:pt x="255271" y="2346945"/>
                  <a:pt x="244077" y="2368952"/>
                  <a:pt x="238125" y="2390775"/>
                </a:cubicBezTo>
                <a:cubicBezTo>
                  <a:pt x="231236" y="2416034"/>
                  <a:pt x="225425" y="2441575"/>
                  <a:pt x="219075" y="2466975"/>
                </a:cubicBezTo>
                <a:cubicBezTo>
                  <a:pt x="214300" y="2486074"/>
                  <a:pt x="198933" y="2551684"/>
                  <a:pt x="190500" y="2562225"/>
                </a:cubicBezTo>
                <a:cubicBezTo>
                  <a:pt x="160637" y="2599554"/>
                  <a:pt x="155012" y="2603766"/>
                  <a:pt x="133350" y="2638425"/>
                </a:cubicBezTo>
                <a:cubicBezTo>
                  <a:pt x="123538" y="2654124"/>
                  <a:pt x="115883" y="2671239"/>
                  <a:pt x="104775" y="2686050"/>
                </a:cubicBezTo>
                <a:cubicBezTo>
                  <a:pt x="64464" y="2739797"/>
                  <a:pt x="86766" y="2688904"/>
                  <a:pt x="57150" y="2743200"/>
                </a:cubicBezTo>
                <a:cubicBezTo>
                  <a:pt x="43552" y="2768131"/>
                  <a:pt x="31750" y="2794000"/>
                  <a:pt x="19050" y="2819400"/>
                </a:cubicBezTo>
                <a:lnTo>
                  <a:pt x="0" y="2857500"/>
                </a:lnTo>
                <a:cubicBezTo>
                  <a:pt x="3175" y="2914650"/>
                  <a:pt x="1791" y="2972237"/>
                  <a:pt x="9525" y="3028950"/>
                </a:cubicBezTo>
                <a:cubicBezTo>
                  <a:pt x="11443" y="3043019"/>
                  <a:pt x="22982" y="3053999"/>
                  <a:pt x="28575" y="3067050"/>
                </a:cubicBezTo>
                <a:cubicBezTo>
                  <a:pt x="32530" y="3076278"/>
                  <a:pt x="35342" y="3085971"/>
                  <a:pt x="38100" y="3095625"/>
                </a:cubicBezTo>
                <a:cubicBezTo>
                  <a:pt x="41696" y="3108212"/>
                  <a:pt x="41771" y="3122016"/>
                  <a:pt x="47625" y="3133725"/>
                </a:cubicBezTo>
                <a:cubicBezTo>
                  <a:pt x="69303" y="3177082"/>
                  <a:pt x="96018" y="3200265"/>
                  <a:pt x="123825" y="3238500"/>
                </a:cubicBezTo>
                <a:cubicBezTo>
                  <a:pt x="137291" y="3257016"/>
                  <a:pt x="149225" y="3276600"/>
                  <a:pt x="161925" y="3295650"/>
                </a:cubicBezTo>
                <a:lnTo>
                  <a:pt x="180975" y="3324225"/>
                </a:lnTo>
                <a:cubicBezTo>
                  <a:pt x="187325" y="3333750"/>
                  <a:pt x="195773" y="3342171"/>
                  <a:pt x="200025" y="3352800"/>
                </a:cubicBezTo>
                <a:cubicBezTo>
                  <a:pt x="215850" y="3392363"/>
                  <a:pt x="234302" y="3442315"/>
                  <a:pt x="257175" y="3476625"/>
                </a:cubicBezTo>
                <a:lnTo>
                  <a:pt x="276225" y="3505200"/>
                </a:lnTo>
                <a:cubicBezTo>
                  <a:pt x="279400" y="3521075"/>
                  <a:pt x="281098" y="3537318"/>
                  <a:pt x="285750" y="3552825"/>
                </a:cubicBezTo>
                <a:cubicBezTo>
                  <a:pt x="290663" y="3569202"/>
                  <a:pt x="298957" y="3584382"/>
                  <a:pt x="304800" y="3600450"/>
                </a:cubicBezTo>
                <a:cubicBezTo>
                  <a:pt x="326284" y="3659531"/>
                  <a:pt x="322077" y="3648735"/>
                  <a:pt x="333375" y="3705225"/>
                </a:cubicBezTo>
                <a:cubicBezTo>
                  <a:pt x="330200" y="3752850"/>
                  <a:pt x="328847" y="3800632"/>
                  <a:pt x="323850" y="3848100"/>
                </a:cubicBezTo>
                <a:cubicBezTo>
                  <a:pt x="322480" y="3861119"/>
                  <a:pt x="317165" y="3873421"/>
                  <a:pt x="314325" y="3886200"/>
                </a:cubicBezTo>
                <a:cubicBezTo>
                  <a:pt x="296374" y="3966979"/>
                  <a:pt x="315486" y="3901767"/>
                  <a:pt x="285750" y="3990975"/>
                </a:cubicBezTo>
                <a:lnTo>
                  <a:pt x="285750" y="3990975"/>
                </a:lnTo>
                <a:cubicBezTo>
                  <a:pt x="279400" y="4016375"/>
                  <a:pt x="281223" y="4045390"/>
                  <a:pt x="266700" y="4067175"/>
                </a:cubicBezTo>
                <a:cubicBezTo>
                  <a:pt x="260350" y="4076700"/>
                  <a:pt x="252770" y="4085511"/>
                  <a:pt x="247650" y="4095750"/>
                </a:cubicBezTo>
                <a:cubicBezTo>
                  <a:pt x="233481" y="4124089"/>
                  <a:pt x="236962" y="4150118"/>
                  <a:pt x="228600" y="4181475"/>
                </a:cubicBezTo>
                <a:cubicBezTo>
                  <a:pt x="220839" y="4210579"/>
                  <a:pt x="207330" y="4237979"/>
                  <a:pt x="200025" y="4267200"/>
                </a:cubicBezTo>
                <a:lnTo>
                  <a:pt x="190500" y="4305300"/>
                </a:lnTo>
                <a:cubicBezTo>
                  <a:pt x="193675" y="4413250"/>
                  <a:pt x="194349" y="4521303"/>
                  <a:pt x="200025" y="4629150"/>
                </a:cubicBezTo>
                <a:cubicBezTo>
                  <a:pt x="200713" y="4642223"/>
                  <a:pt x="206710" y="4654471"/>
                  <a:pt x="209550" y="4667250"/>
                </a:cubicBezTo>
                <a:cubicBezTo>
                  <a:pt x="224076" y="4732617"/>
                  <a:pt x="212637" y="4701933"/>
                  <a:pt x="238125" y="4772025"/>
                </a:cubicBezTo>
                <a:cubicBezTo>
                  <a:pt x="243968" y="4788093"/>
                  <a:pt x="251768" y="4803430"/>
                  <a:pt x="257175" y="4819650"/>
                </a:cubicBezTo>
                <a:cubicBezTo>
                  <a:pt x="261315" y="4832069"/>
                  <a:pt x="262103" y="4845493"/>
                  <a:pt x="266700" y="4857750"/>
                </a:cubicBezTo>
                <a:cubicBezTo>
                  <a:pt x="271686" y="4871045"/>
                  <a:pt x="279983" y="4882875"/>
                  <a:pt x="285750" y="4895850"/>
                </a:cubicBezTo>
                <a:cubicBezTo>
                  <a:pt x="292694" y="4911474"/>
                  <a:pt x="297635" y="4927951"/>
                  <a:pt x="304800" y="4943475"/>
                </a:cubicBezTo>
                <a:cubicBezTo>
                  <a:pt x="316700" y="4969259"/>
                  <a:pt x="342900" y="5019675"/>
                  <a:pt x="342900" y="5019675"/>
                </a:cubicBezTo>
                <a:cubicBezTo>
                  <a:pt x="346075" y="5035550"/>
                  <a:pt x="348498" y="5051594"/>
                  <a:pt x="352425" y="5067300"/>
                </a:cubicBezTo>
                <a:cubicBezTo>
                  <a:pt x="354860" y="5077040"/>
                  <a:pt x="360530" y="5085936"/>
                  <a:pt x="361950" y="5095875"/>
                </a:cubicBezTo>
                <a:cubicBezTo>
                  <a:pt x="366910" y="5130592"/>
                  <a:pt x="368300" y="5165725"/>
                  <a:pt x="371475" y="5200650"/>
                </a:cubicBezTo>
                <a:cubicBezTo>
                  <a:pt x="368300" y="5251450"/>
                  <a:pt x="364026" y="5302193"/>
                  <a:pt x="361950" y="5353050"/>
                </a:cubicBezTo>
                <a:cubicBezTo>
                  <a:pt x="349224" y="5664831"/>
                  <a:pt x="456734" y="5657902"/>
                  <a:pt x="285750" y="5676900"/>
                </a:cubicBezTo>
                <a:cubicBezTo>
                  <a:pt x="279439" y="5677601"/>
                  <a:pt x="273050" y="5676900"/>
                  <a:pt x="266700" y="5676900"/>
                </a:cubicBezTo>
              </a:path>
            </a:pathLst>
          </a:cu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949074" y="1484440"/>
            <a:ext cx="3051426" cy="1315910"/>
            <a:chOff x="7740399" y="1551115"/>
            <a:chExt cx="3051426" cy="1315910"/>
          </a:xfrm>
        </p:grpSpPr>
        <p:sp>
          <p:nvSpPr>
            <p:cNvPr id="94" name="Rounded Rectangle 93"/>
            <p:cNvSpPr/>
            <p:nvPr/>
          </p:nvSpPr>
          <p:spPr>
            <a:xfrm>
              <a:off x="7749924" y="1551115"/>
              <a:ext cx="2451351" cy="530097"/>
            </a:xfrm>
            <a:prstGeom prst="roundRect">
              <a:avLst>
                <a:gd name="adj" fmla="val 5556"/>
              </a:avLst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rgbClr val="4F81BD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7740399" y="1559868"/>
              <a:ext cx="23751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en-US" sz="2000" b="1" dirty="0" err="1" smtClean="0">
                  <a:solidFill>
                    <a:srgbClr val="FF0000"/>
                  </a:solidFill>
                </a:rPr>
                <a:t>Assuta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 Tel Aviv</a:t>
              </a:r>
              <a:endParaRPr lang="he-IL" sz="20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 flipH="1" flipV="1">
              <a:off x="10163176" y="2081212"/>
              <a:ext cx="628649" cy="785813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949074" y="2852738"/>
            <a:ext cx="3000378" cy="653025"/>
            <a:chOff x="7915275" y="1800227"/>
            <a:chExt cx="3000378" cy="653025"/>
          </a:xfrm>
        </p:grpSpPr>
        <p:sp>
          <p:nvSpPr>
            <p:cNvPr id="98" name="Rounded Rectangle 97"/>
            <p:cNvSpPr/>
            <p:nvPr/>
          </p:nvSpPr>
          <p:spPr>
            <a:xfrm>
              <a:off x="7924800" y="1828800"/>
              <a:ext cx="2228850" cy="624452"/>
            </a:xfrm>
            <a:prstGeom prst="roundRect">
              <a:avLst>
                <a:gd name="adj" fmla="val 5556"/>
              </a:avLst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7915275" y="1826568"/>
              <a:ext cx="21907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92D050"/>
                  </a:solidFill>
                </a:rPr>
                <a:t>Assuta</a:t>
              </a:r>
              <a:r>
                <a:rPr lang="en-US" sz="2000" b="1" dirty="0" smtClean="0">
                  <a:solidFill>
                    <a:srgbClr val="92D050"/>
                  </a:solidFill>
                </a:rPr>
                <a:t> </a:t>
              </a:r>
              <a:r>
                <a:rPr lang="en-US" sz="2000" b="1" dirty="0" err="1" smtClean="0">
                  <a:solidFill>
                    <a:srgbClr val="92D050"/>
                  </a:solidFill>
                </a:rPr>
                <a:t>Ha’shalom</a:t>
              </a:r>
              <a:endParaRPr lang="he-IL" sz="2000" b="1" dirty="0" smtClean="0">
                <a:solidFill>
                  <a:srgbClr val="92D050"/>
                </a:solidFill>
              </a:endParaRPr>
            </a:p>
          </p:txBody>
        </p:sp>
        <p:cxnSp>
          <p:nvCxnSpPr>
            <p:cNvPr id="100" name="Straight Arrow Connector 99"/>
            <p:cNvCxnSpPr/>
            <p:nvPr/>
          </p:nvCxnSpPr>
          <p:spPr>
            <a:xfrm flipH="1">
              <a:off x="10153650" y="1800227"/>
              <a:ext cx="762003" cy="238123"/>
            </a:xfrm>
            <a:prstGeom prst="straightConnector1">
              <a:avLst/>
            </a:prstGeom>
            <a:ln w="28575">
              <a:solidFill>
                <a:srgbClr val="92D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4543425" y="1597968"/>
            <a:ext cx="4067175" cy="1078557"/>
            <a:chOff x="6086475" y="1588443"/>
            <a:chExt cx="4067175" cy="1078557"/>
          </a:xfrm>
        </p:grpSpPr>
        <p:sp>
          <p:nvSpPr>
            <p:cNvPr id="102" name="Rounded Rectangle 101"/>
            <p:cNvSpPr/>
            <p:nvPr/>
          </p:nvSpPr>
          <p:spPr>
            <a:xfrm>
              <a:off x="7648575" y="1590675"/>
              <a:ext cx="2505075" cy="704850"/>
            </a:xfrm>
            <a:prstGeom prst="roundRect">
              <a:avLst>
                <a:gd name="adj" fmla="val 5556"/>
              </a:avLst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7600950" y="1588443"/>
              <a:ext cx="25050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92D050"/>
                  </a:solidFill>
                </a:rPr>
                <a:t>Assuta</a:t>
              </a:r>
              <a:r>
                <a:rPr lang="en-US" sz="2000" b="1" dirty="0" smtClean="0">
                  <a:solidFill>
                    <a:srgbClr val="92D050"/>
                  </a:solidFill>
                </a:rPr>
                <a:t> </a:t>
              </a:r>
              <a:r>
                <a:rPr lang="en-US" sz="2000" b="1" dirty="0" err="1" smtClean="0">
                  <a:solidFill>
                    <a:srgbClr val="92D050"/>
                  </a:solidFill>
                </a:rPr>
                <a:t>Ra’anana</a:t>
              </a:r>
              <a:endParaRPr lang="he-IL" sz="2000" b="1" dirty="0" smtClean="0">
                <a:solidFill>
                  <a:srgbClr val="92D050"/>
                </a:solidFill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 flipH="1">
              <a:off x="6086475" y="1943101"/>
              <a:ext cx="1552577" cy="723899"/>
            </a:xfrm>
            <a:prstGeom prst="straightConnector1">
              <a:avLst/>
            </a:prstGeom>
            <a:ln w="28575">
              <a:solidFill>
                <a:srgbClr val="92D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123351" y="3056384"/>
            <a:ext cx="3705897" cy="1663897"/>
            <a:chOff x="6981825" y="516831"/>
            <a:chExt cx="3705897" cy="1663897"/>
          </a:xfrm>
        </p:grpSpPr>
        <p:sp>
          <p:nvSpPr>
            <p:cNvPr id="106" name="Rounded Rectangle 105"/>
            <p:cNvSpPr/>
            <p:nvPr/>
          </p:nvSpPr>
          <p:spPr>
            <a:xfrm>
              <a:off x="7019926" y="1485899"/>
              <a:ext cx="2742388" cy="694829"/>
            </a:xfrm>
            <a:prstGeom prst="roundRect">
              <a:avLst>
                <a:gd name="adj" fmla="val 5556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6981825" y="1483668"/>
              <a:ext cx="31242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FF0000"/>
                  </a:solidFill>
                </a:rPr>
                <a:t>Assuta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000" b="1" dirty="0" err="1" smtClean="0">
                  <a:solidFill>
                    <a:srgbClr val="FF0000"/>
                  </a:solidFill>
                </a:rPr>
                <a:t>Rishon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 Le-Zion</a:t>
              </a:r>
              <a:endParaRPr lang="he-IL" sz="20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08" name="Straight Arrow Connector 107"/>
            <p:cNvCxnSpPr/>
            <p:nvPr/>
          </p:nvCxnSpPr>
          <p:spPr>
            <a:xfrm flipH="1">
              <a:off x="9934575" y="516831"/>
              <a:ext cx="753147" cy="978594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>
            <a:off x="3773758" y="2840832"/>
            <a:ext cx="4989246" cy="664932"/>
            <a:chOff x="4926283" y="1895476"/>
            <a:chExt cx="4989246" cy="664932"/>
          </a:xfrm>
        </p:grpSpPr>
        <p:sp>
          <p:nvSpPr>
            <p:cNvPr id="110" name="Rounded Rectangle 109"/>
            <p:cNvSpPr/>
            <p:nvPr/>
          </p:nvSpPr>
          <p:spPr>
            <a:xfrm>
              <a:off x="6705601" y="1895476"/>
              <a:ext cx="2838830" cy="664932"/>
            </a:xfrm>
            <a:prstGeom prst="roundRect">
              <a:avLst>
                <a:gd name="adj" fmla="val 5556"/>
              </a:avLst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657975" y="1902768"/>
              <a:ext cx="325755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92D050"/>
                  </a:solidFill>
                </a:rPr>
                <a:t>Assuta</a:t>
              </a:r>
              <a:r>
                <a:rPr lang="en-US" sz="2000" b="1" dirty="0" smtClean="0">
                  <a:solidFill>
                    <a:srgbClr val="92D050"/>
                  </a:solidFill>
                </a:rPr>
                <a:t> Ashdod</a:t>
              </a:r>
              <a:endParaRPr lang="he-IL" sz="2000" b="1" dirty="0" smtClean="0">
                <a:solidFill>
                  <a:srgbClr val="92D050"/>
                </a:solidFill>
              </a:endParaRPr>
            </a:p>
          </p:txBody>
        </p:sp>
        <p:cxnSp>
          <p:nvCxnSpPr>
            <p:cNvPr id="112" name="Straight Arrow Connector 111"/>
            <p:cNvCxnSpPr>
              <a:stCxn id="110" idx="1"/>
            </p:cNvCxnSpPr>
            <p:nvPr/>
          </p:nvCxnSpPr>
          <p:spPr>
            <a:xfrm flipH="1">
              <a:off x="4926283" y="2227942"/>
              <a:ext cx="1779318" cy="92523"/>
            </a:xfrm>
            <a:prstGeom prst="straightConnector1">
              <a:avLst/>
            </a:prstGeom>
            <a:ln w="28575">
              <a:solidFill>
                <a:srgbClr val="92D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/>
          <p:cNvGrpSpPr/>
          <p:nvPr/>
        </p:nvGrpSpPr>
        <p:grpSpPr>
          <a:xfrm>
            <a:off x="781050" y="4543093"/>
            <a:ext cx="3333003" cy="1483453"/>
            <a:chOff x="7486650" y="552118"/>
            <a:chExt cx="3333003" cy="1483453"/>
          </a:xfrm>
        </p:grpSpPr>
        <p:sp>
          <p:nvSpPr>
            <p:cNvPr id="114" name="Rounded Rectangle 113"/>
            <p:cNvSpPr/>
            <p:nvPr/>
          </p:nvSpPr>
          <p:spPr>
            <a:xfrm>
              <a:off x="7496175" y="1457324"/>
              <a:ext cx="2733676" cy="578247"/>
            </a:xfrm>
            <a:prstGeom prst="roundRect">
              <a:avLst>
                <a:gd name="adj" fmla="val 5556"/>
              </a:avLst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rgbClr val="4F81BD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486650" y="1455093"/>
              <a:ext cx="26955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FF0000"/>
                  </a:solidFill>
                </a:rPr>
                <a:t>Assuta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 Beer-Sheba</a:t>
              </a:r>
              <a:endParaRPr lang="he-IL" sz="20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16" name="Straight Arrow Connector 115"/>
            <p:cNvCxnSpPr/>
            <p:nvPr/>
          </p:nvCxnSpPr>
          <p:spPr>
            <a:xfrm flipH="1">
              <a:off x="10229850" y="552118"/>
              <a:ext cx="589803" cy="1067132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5419724" y="5048251"/>
            <a:ext cx="3549038" cy="1271098"/>
            <a:chOff x="5419724" y="5048251"/>
            <a:chExt cx="3549038" cy="1271098"/>
          </a:xfrm>
        </p:grpSpPr>
        <p:grpSp>
          <p:nvGrpSpPr>
            <p:cNvPr id="33" name="Group 32"/>
            <p:cNvGrpSpPr/>
            <p:nvPr/>
          </p:nvGrpSpPr>
          <p:grpSpPr>
            <a:xfrm>
              <a:off x="5419724" y="5200650"/>
              <a:ext cx="3549038" cy="1118699"/>
              <a:chOff x="5419724" y="5373215"/>
              <a:chExt cx="3549038" cy="1008112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5419724" y="5373215"/>
                <a:ext cx="3544763" cy="1008112"/>
              </a:xfrm>
              <a:prstGeom prst="roundRect">
                <a:avLst>
                  <a:gd name="adj" fmla="val 7219"/>
                </a:avLst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429250" y="5479559"/>
                <a:ext cx="3539512" cy="63790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92D050"/>
                    </a:solidFill>
                  </a:rPr>
                  <a:t>Mobile MRI UNIT</a:t>
                </a:r>
                <a:endParaRPr lang="he-IL" sz="2000" b="1" dirty="0" smtClean="0">
                  <a:solidFill>
                    <a:srgbClr val="92D050"/>
                  </a:solidFill>
                </a:endParaRPr>
              </a:p>
              <a:p>
                <a:r>
                  <a:rPr lang="en-US" sz="2000" b="1" dirty="0" smtClean="0">
                    <a:solidFill>
                      <a:srgbClr val="12268A"/>
                    </a:solidFill>
                  </a:rPr>
                  <a:t>2 Mobile Mammography Units</a:t>
                </a:r>
                <a:endParaRPr lang="en-US" sz="2000" b="1" baseline="30000" dirty="0">
                  <a:solidFill>
                    <a:srgbClr val="12268A"/>
                  </a:solidFill>
                </a:endParaRPr>
              </a:p>
            </p:txBody>
          </p:sp>
        </p:grpSp>
        <p:pic>
          <p:nvPicPr>
            <p:cNvPr id="118" name="Picture 117" descr="ca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91905" y="5048251"/>
              <a:ext cx="541804" cy="547116"/>
            </a:xfrm>
            <a:prstGeom prst="rect">
              <a:avLst/>
            </a:prstGeom>
          </p:spPr>
        </p:pic>
      </p:grpSp>
      <p:pic>
        <p:nvPicPr>
          <p:cNvPr id="121" name="Picture 120" descr="c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580" y="1077725"/>
            <a:ext cx="323470" cy="326641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9334500" y="6600825"/>
            <a:ext cx="466725" cy="133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4920917" y="6388768"/>
            <a:ext cx="866272" cy="216569"/>
          </a:xfrm>
          <a:prstGeom prst="straightConnector1">
            <a:avLst/>
          </a:prstGeom>
          <a:ln w="28575">
            <a:solidFill>
              <a:srgbClr val="12268A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6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2614" y="895360"/>
            <a:ext cx="7907858" cy="6463308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spAutoFit/>
          </a:bodyPr>
          <a:lstStyle/>
          <a:p>
            <a:pPr indent="180975"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smtClean="0">
                <a:solidFill>
                  <a:srgbClr val="002060"/>
                </a:solidFill>
              </a:rPr>
              <a:t>98,000 </a:t>
            </a:r>
            <a:r>
              <a:rPr lang="en-US" sz="2400" dirty="0" smtClean="0">
                <a:solidFill>
                  <a:srgbClr val="002060"/>
                </a:solidFill>
              </a:rPr>
              <a:t>Surgical procedures</a:t>
            </a:r>
            <a:r>
              <a:rPr lang="he-IL" sz="2400" dirty="0" smtClean="0">
                <a:solidFill>
                  <a:srgbClr val="002060"/>
                </a:solidFill>
              </a:rPr>
              <a:t> </a:t>
            </a: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Coronary Angiography: 5,020</a:t>
            </a:r>
            <a:endParaRPr lang="he-IL" sz="2400" dirty="0" smtClean="0">
              <a:solidFill>
                <a:srgbClr val="002060"/>
              </a:solidFill>
            </a:endParaRP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Heart Surgery: 702</a:t>
            </a:r>
            <a:endParaRPr lang="he-IL" sz="2400" dirty="0" smtClean="0">
              <a:solidFill>
                <a:srgbClr val="002060"/>
              </a:solidFill>
            </a:endParaRP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CT Scans: 89,018</a:t>
            </a: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MRI: 44,981</a:t>
            </a:r>
            <a:endParaRPr lang="he-IL" sz="2400" dirty="0" smtClean="0">
              <a:solidFill>
                <a:srgbClr val="002060"/>
              </a:solidFill>
            </a:endParaRP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PET CT: 10,740</a:t>
            </a: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Mammography: 143,899</a:t>
            </a:r>
            <a:endParaRPr lang="he-IL" sz="2400" dirty="0" smtClean="0">
              <a:solidFill>
                <a:srgbClr val="002060"/>
              </a:solidFill>
            </a:endParaRP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IVF: 16,045 cycles</a:t>
            </a: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Nuclear Medicine: 54,549</a:t>
            </a:r>
            <a:endParaRPr lang="he-IL" sz="2400" dirty="0" smtClean="0">
              <a:solidFill>
                <a:srgbClr val="002060"/>
              </a:solidFill>
            </a:endParaRPr>
          </a:p>
          <a:p>
            <a:pPr indent="180975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Oncology treatments: 33,911 </a:t>
            </a:r>
            <a:endParaRPr lang="he-IL" sz="2400" dirty="0" smtClean="0">
              <a:solidFill>
                <a:srgbClr val="002060"/>
              </a:solidFill>
            </a:endParaRPr>
          </a:p>
          <a:p>
            <a:pPr indent="180975" algn="r" rtl="1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endParaRPr lang="he-IL" sz="2400" dirty="0" smtClean="0">
              <a:solidFill>
                <a:srgbClr val="002060"/>
              </a:solidFill>
            </a:endParaRPr>
          </a:p>
          <a:p>
            <a:pPr indent="180975" algn="r" rtl="1">
              <a:lnSpc>
                <a:spcPct val="150000"/>
              </a:lnSpc>
              <a:buClr>
                <a:srgbClr val="92D050"/>
              </a:buClr>
              <a:buFont typeface="Arial" pitchFamily="34" charset="0"/>
              <a:buChar char="•"/>
            </a:pPr>
            <a:endParaRPr lang="he-IL" sz="2400" dirty="0" smtClean="0">
              <a:solidFill>
                <a:srgbClr val="00206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483768" y="4941168"/>
            <a:ext cx="2376264" cy="1224136"/>
          </a:xfrm>
          <a:prstGeom prst="round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7504" y="2132856"/>
            <a:ext cx="1872208" cy="1440160"/>
          </a:xfrm>
          <a:prstGeom prst="roundRect">
            <a:avLst/>
          </a:prstGeom>
          <a:solidFill>
            <a:srgbClr val="4F81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47864" y="3012697"/>
            <a:ext cx="1800200" cy="1728192"/>
          </a:xfrm>
          <a:prstGeom prst="round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512" y="184408"/>
            <a:ext cx="8640960" cy="71095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4000" b="1" spc="-20" dirty="0" smtClean="0">
                <a:solidFill>
                  <a:srgbClr val="002060"/>
                </a:solidFill>
                <a:ea typeface="+mj-ea"/>
              </a:rPr>
              <a:t>Overall Annual </a:t>
            </a:r>
            <a:r>
              <a:rPr lang="en-US" sz="4000" b="1" spc="-20" dirty="0" err="1" smtClean="0">
                <a:solidFill>
                  <a:srgbClr val="002060"/>
                </a:solidFill>
                <a:ea typeface="+mj-ea"/>
              </a:rPr>
              <a:t>Clini</a:t>
            </a:r>
            <a:r>
              <a:rPr lang="en-US" sz="4000" b="1" spc="-20" dirty="0" smtClean="0">
                <a:solidFill>
                  <a:srgbClr val="002060"/>
                </a:solidFill>
                <a:ea typeface="+mj-ea"/>
              </a:rPr>
              <a:t>cal Volume </a:t>
            </a:r>
            <a:r>
              <a:rPr lang="en-US" b="1" spc="-20" dirty="0" smtClean="0">
                <a:solidFill>
                  <a:srgbClr val="002060"/>
                </a:solidFill>
                <a:ea typeface="+mj-ea"/>
              </a:rPr>
              <a:t>(2013)</a:t>
            </a:r>
            <a:endParaRPr lang="he-IL" sz="4400" b="1" spc="-20" dirty="0" smtClean="0">
              <a:solidFill>
                <a:srgbClr val="002060"/>
              </a:solidFill>
              <a:ea typeface="+mj-ea"/>
            </a:endParaRPr>
          </a:p>
        </p:txBody>
      </p:sp>
      <p:pic>
        <p:nvPicPr>
          <p:cNvPr id="18" name="Picture 17" descr="page9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1358" y="3537012"/>
            <a:ext cx="3156186" cy="2088232"/>
          </a:xfrm>
          <a:prstGeom prst="rect">
            <a:avLst/>
          </a:prstGeom>
        </p:spPr>
      </p:pic>
      <p:pic>
        <p:nvPicPr>
          <p:cNvPr id="14" name="Picture 12" descr="A1861008_00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446213"/>
            <a:ext cx="2808288" cy="1897062"/>
          </a:xfrm>
          <a:prstGeom prst="rect">
            <a:avLst/>
          </a:prstGeom>
          <a:noFill/>
          <a:ln w="9525" cap="rnd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6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23528" y="1325081"/>
            <a:ext cx="8557663" cy="5822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dirty="0" smtClean="0">
                <a:solidFill>
                  <a:srgbClr val="002060"/>
                </a:solidFill>
              </a:rPr>
              <a:t>Covering the entire spectrum of medical disciplines, </a:t>
            </a:r>
            <a:r>
              <a:rPr lang="en-US" sz="2400" dirty="0" err="1" smtClean="0">
                <a:solidFill>
                  <a:srgbClr val="002060"/>
                </a:solidFill>
              </a:rPr>
              <a:t>Assuta</a:t>
            </a:r>
            <a:r>
              <a:rPr lang="en-US" sz="2400" dirty="0" smtClean="0">
                <a:solidFill>
                  <a:srgbClr val="002060"/>
                </a:solidFill>
              </a:rPr>
              <a:t> specializes in a broad range of treatments and procedures:</a:t>
            </a:r>
          </a:p>
          <a:p>
            <a:pPr>
              <a:spcBef>
                <a:spcPts val="200"/>
              </a:spcBef>
              <a:buClr>
                <a:srgbClr val="92D050"/>
              </a:buClr>
            </a:pPr>
            <a:endParaRPr lang="en-US" sz="2400" dirty="0" smtClean="0">
              <a:solidFill>
                <a:srgbClr val="002060"/>
              </a:solidFill>
            </a:endParaRPr>
          </a:p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b="1" dirty="0" smtClean="0">
                <a:solidFill>
                  <a:srgbClr val="002060"/>
                </a:solidFill>
              </a:rPr>
              <a:t>Oncology Center </a:t>
            </a:r>
          </a:p>
          <a:p>
            <a:pPr lvl="0">
              <a:spcBef>
                <a:spcPts val="200"/>
              </a:spcBef>
              <a:buClr>
                <a:srgbClr val="92D050"/>
              </a:buClr>
            </a:pPr>
            <a:r>
              <a:rPr lang="en-US" sz="2400" dirty="0" err="1">
                <a:solidFill>
                  <a:srgbClr val="002060"/>
                </a:solidFill>
              </a:rPr>
              <a:t>Assuta</a:t>
            </a:r>
            <a:r>
              <a:rPr lang="en-US" sz="2400" dirty="0">
                <a:solidFill>
                  <a:srgbClr val="002060"/>
                </a:solidFill>
              </a:rPr>
              <a:t> most experienced oncologists provide advanced diagnostic tools and a multi-disciplinary approach with a range of advanced treatment </a:t>
            </a:r>
            <a:r>
              <a:rPr lang="en-US" sz="2400" dirty="0" smtClean="0">
                <a:solidFill>
                  <a:srgbClr val="002060"/>
                </a:solidFill>
              </a:rPr>
              <a:t>options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342900" lvl="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sz="2000" b="1" dirty="0" smtClean="0">
                <a:solidFill>
                  <a:srgbClr val="000066"/>
                </a:solidFill>
                <a:cs typeface="Tahoma" pitchFamily="34" charset="0"/>
              </a:rPr>
              <a:t>Chemotherapy Unit</a:t>
            </a:r>
          </a:p>
          <a:p>
            <a:pPr marL="342900" lvl="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sz="2000" b="1" dirty="0" smtClean="0">
                <a:solidFill>
                  <a:srgbClr val="000066"/>
                </a:solidFill>
                <a:cs typeface="Tahoma" pitchFamily="34" charset="0"/>
              </a:rPr>
              <a:t>Radiotherapy Unit</a:t>
            </a:r>
          </a:p>
          <a:p>
            <a:pPr marL="800100" lvl="1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sz="2000" b="1" dirty="0" smtClean="0">
                <a:solidFill>
                  <a:srgbClr val="000066"/>
                </a:solidFill>
                <a:cs typeface="Tahoma" pitchFamily="34" charset="0"/>
              </a:rPr>
              <a:t>Radiosurgery </a:t>
            </a:r>
            <a:r>
              <a:rPr lang="en-US" altLang="en-US" sz="2000" b="1" dirty="0">
                <a:solidFill>
                  <a:srgbClr val="000066"/>
                </a:solidFill>
                <a:cs typeface="Tahoma" pitchFamily="34" charset="0"/>
              </a:rPr>
              <a:t>procedures</a:t>
            </a:r>
          </a:p>
          <a:p>
            <a:pPr marL="800100" lvl="1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sz="2000" b="1" dirty="0" err="1">
                <a:solidFill>
                  <a:srgbClr val="000066"/>
                </a:solidFill>
                <a:cs typeface="Tahoma" pitchFamily="34" charset="0"/>
              </a:rPr>
              <a:t>Brachitherapy</a:t>
            </a:r>
            <a:r>
              <a:rPr lang="en-US" altLang="en-US" sz="2000" b="1" dirty="0">
                <a:solidFill>
                  <a:srgbClr val="000066"/>
                </a:solidFill>
                <a:cs typeface="Tahoma" pitchFamily="34" charset="0"/>
              </a:rPr>
              <a:t> procedures</a:t>
            </a:r>
          </a:p>
          <a:p>
            <a:pPr>
              <a:spcBef>
                <a:spcPts val="200"/>
              </a:spcBef>
              <a:buClr>
                <a:srgbClr val="92D050"/>
              </a:buClr>
            </a:pPr>
            <a:endParaRPr lang="en-US" sz="2400" dirty="0" smtClean="0">
              <a:solidFill>
                <a:srgbClr val="002060"/>
              </a:solidFill>
            </a:endParaRPr>
          </a:p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dirty="0" smtClean="0">
                <a:solidFill>
                  <a:srgbClr val="002060"/>
                </a:solidFill>
              </a:rPr>
              <a:t/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he-IL" sz="2400" dirty="0" smtClean="0">
                <a:solidFill>
                  <a:srgbClr val="002060"/>
                </a:solidFill>
              </a:rPr>
              <a:t> 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1520" y="404664"/>
            <a:ext cx="8640960" cy="71095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4000" b="1" spc="-20" dirty="0" smtClean="0">
                <a:solidFill>
                  <a:srgbClr val="00B050"/>
                </a:solidFill>
                <a:ea typeface="+mj-ea"/>
              </a:rPr>
              <a:t>Centers of Excellence </a:t>
            </a:r>
            <a:endParaRPr lang="he-IL" sz="4000" b="1" spc="-20" dirty="0" smtClean="0">
              <a:solidFill>
                <a:srgbClr val="00B050"/>
              </a:solidFill>
              <a:ea typeface="+mj-ea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01472"/>
            <a:ext cx="261620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52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23528" y="1325081"/>
            <a:ext cx="8557663" cy="582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b="1" dirty="0" err="1" smtClean="0">
                <a:solidFill>
                  <a:srgbClr val="002060"/>
                </a:solidFill>
              </a:rPr>
              <a:t>Assuta’s</a:t>
            </a:r>
            <a:r>
              <a:rPr lang="en-US" sz="2400" b="1" dirty="0" smtClean="0">
                <a:solidFill>
                  <a:srgbClr val="002060"/>
                </a:solidFill>
              </a:rPr>
              <a:t> Imaging Centers</a:t>
            </a:r>
          </a:p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dirty="0" err="1" smtClean="0">
                <a:solidFill>
                  <a:srgbClr val="002060"/>
                </a:solidFill>
              </a:rPr>
              <a:t>Assuta</a:t>
            </a:r>
            <a:r>
              <a:rPr lang="en-US" sz="2400" dirty="0" smtClean="0">
                <a:solidFill>
                  <a:srgbClr val="002060"/>
                </a:solidFill>
              </a:rPr>
              <a:t> has 5 imaging units across Israel equipped with the very latest technologies including:</a:t>
            </a: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MRI Institute</a:t>
            </a: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PET-CT Institute </a:t>
            </a:r>
            <a:endParaRPr lang="en-US" altLang="en-US" b="1" dirty="0">
              <a:solidFill>
                <a:srgbClr val="000066"/>
              </a:solidFill>
              <a:cs typeface="Tahoma" pitchFamily="34" charset="0"/>
            </a:endParaRP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Computerized Tomography (CT)</a:t>
            </a: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Nuclear Medicine </a:t>
            </a:r>
            <a:r>
              <a:rPr lang="en-US" altLang="en-US" b="1" dirty="0" err="1" smtClean="0">
                <a:solidFill>
                  <a:srgbClr val="000066"/>
                </a:solidFill>
                <a:cs typeface="Tahoma" pitchFamily="34" charset="0"/>
              </a:rPr>
              <a:t>Institues</a:t>
            </a: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 </a:t>
            </a: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Interventional radiology units</a:t>
            </a: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Ultrasound</a:t>
            </a: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Mammography and Women’s Health Centers</a:t>
            </a:r>
          </a:p>
          <a:p>
            <a:pPr marL="342900" indent="-342900"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buFont typeface="Wingdings" pitchFamily="2" charset="2"/>
              <a:buChar char="§"/>
              <a:defRPr/>
            </a:pPr>
            <a:r>
              <a:rPr lang="en-US" altLang="en-US" b="1" dirty="0" smtClean="0">
                <a:solidFill>
                  <a:srgbClr val="000066"/>
                </a:solidFill>
                <a:cs typeface="Tahoma" pitchFamily="34" charset="0"/>
              </a:rPr>
              <a:t>X-Ray &amp; Fluoroscopy</a:t>
            </a:r>
            <a:endParaRPr lang="en-US" altLang="en-US" b="1" dirty="0">
              <a:solidFill>
                <a:srgbClr val="000066"/>
              </a:solidFill>
              <a:cs typeface="Tahoma" pitchFamily="34" charset="0"/>
            </a:endParaRPr>
          </a:p>
          <a:p>
            <a:pPr>
              <a:spcBef>
                <a:spcPts val="200"/>
              </a:spcBef>
              <a:buClr>
                <a:srgbClr val="92D050"/>
              </a:buClr>
            </a:pPr>
            <a:endParaRPr lang="en-US" sz="2400" dirty="0" smtClean="0">
              <a:solidFill>
                <a:srgbClr val="002060"/>
              </a:solidFill>
            </a:endParaRPr>
          </a:p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dirty="0" smtClean="0">
                <a:solidFill>
                  <a:srgbClr val="002060"/>
                </a:solidFill>
              </a:rPr>
              <a:t/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he-IL" sz="2400" dirty="0" smtClean="0">
                <a:solidFill>
                  <a:srgbClr val="002060"/>
                </a:solidFill>
              </a:rPr>
              <a:t> 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51720" y="3391929"/>
            <a:ext cx="2160240" cy="1340826"/>
          </a:xfrm>
          <a:prstGeom prst="round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1520" y="404664"/>
            <a:ext cx="8640960" cy="71095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4000" b="1" spc="-20" dirty="0" smtClean="0">
                <a:solidFill>
                  <a:srgbClr val="00B050"/>
                </a:solidFill>
                <a:ea typeface="+mj-ea"/>
              </a:rPr>
              <a:t>Centers of Excellence </a:t>
            </a:r>
            <a:endParaRPr lang="he-IL" sz="4000" b="1" spc="-20" dirty="0" smtClean="0">
              <a:solidFill>
                <a:srgbClr val="00B050"/>
              </a:solidFill>
              <a:ea typeface="+mj-e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9512" y="2492896"/>
            <a:ext cx="2376264" cy="1584176"/>
          </a:xfrm>
          <a:prstGeom prst="roundRect">
            <a:avLst/>
          </a:prstGeom>
          <a:solidFill>
            <a:srgbClr val="4F81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47864" y="2420888"/>
            <a:ext cx="2160240" cy="1340826"/>
          </a:xfrm>
          <a:prstGeom prst="roundRect">
            <a:avLst/>
          </a:prstGeom>
          <a:solidFill>
            <a:srgbClr val="C6D9F1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10" descr="c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109" y="2928551"/>
            <a:ext cx="2824420" cy="2083187"/>
          </a:xfrm>
          <a:prstGeom prst="rect">
            <a:avLst/>
          </a:prstGeom>
          <a:noFill/>
          <a:ln w="9525" cap="rnd">
            <a:solidFill>
              <a:srgbClr val="002060"/>
            </a:solidFill>
            <a:miter lim="800000"/>
            <a:headEnd/>
            <a:tailEnd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9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23528" y="1325081"/>
            <a:ext cx="8557663" cy="3553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b="1" dirty="0" smtClean="0">
                <a:solidFill>
                  <a:srgbClr val="002060"/>
                </a:solidFill>
              </a:rPr>
              <a:t>In Vitro Fertilization Centers  </a:t>
            </a:r>
          </a:p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dirty="0" err="1" smtClean="0">
                <a:solidFill>
                  <a:srgbClr val="002060"/>
                </a:solidFill>
              </a:rPr>
              <a:t>Assuta’s</a:t>
            </a:r>
            <a:r>
              <a:rPr lang="en-US" sz="2400" dirty="0" smtClean="0">
                <a:solidFill>
                  <a:srgbClr val="002060"/>
                </a:solidFill>
              </a:rPr>
              <a:t> IVF Clinic is amongst the top 5 IVF units worldwide in terms of size and success rate. The country’s leading gynecologists and infertility experts treat both male and female infertility, with a range of advanced techniques.</a:t>
            </a:r>
          </a:p>
          <a:p>
            <a:pPr>
              <a:spcBef>
                <a:spcPct val="35000"/>
              </a:spcBef>
              <a:spcAft>
                <a:spcPct val="20000"/>
              </a:spcAft>
              <a:buClr>
                <a:srgbClr val="C0504D"/>
              </a:buClr>
              <a:defRPr/>
            </a:pPr>
            <a:endParaRPr lang="en-US" altLang="en-US" b="1" dirty="0">
              <a:solidFill>
                <a:srgbClr val="000066"/>
              </a:solidFill>
              <a:cs typeface="Tahoma" pitchFamily="34" charset="0"/>
            </a:endParaRPr>
          </a:p>
          <a:p>
            <a:pPr>
              <a:spcBef>
                <a:spcPts val="200"/>
              </a:spcBef>
              <a:buClr>
                <a:srgbClr val="92D050"/>
              </a:buClr>
            </a:pPr>
            <a:endParaRPr lang="en-US" sz="2400" dirty="0" smtClean="0">
              <a:solidFill>
                <a:srgbClr val="002060"/>
              </a:solidFill>
            </a:endParaRPr>
          </a:p>
          <a:p>
            <a:pPr>
              <a:spcBef>
                <a:spcPts val="200"/>
              </a:spcBef>
              <a:buClr>
                <a:srgbClr val="92D050"/>
              </a:buClr>
            </a:pPr>
            <a:r>
              <a:rPr lang="en-US" sz="2400" dirty="0" smtClean="0">
                <a:solidFill>
                  <a:srgbClr val="002060"/>
                </a:solidFill>
              </a:rPr>
              <a:t/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he-IL" sz="2400" dirty="0" smtClean="0">
                <a:solidFill>
                  <a:srgbClr val="002060"/>
                </a:solidFill>
              </a:rPr>
              <a:t> 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51720" y="3391929"/>
            <a:ext cx="2160240" cy="1340826"/>
          </a:xfrm>
          <a:prstGeom prst="round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1520" y="404664"/>
            <a:ext cx="8640960" cy="71095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4000" b="1" spc="-20" dirty="0" smtClean="0">
                <a:solidFill>
                  <a:srgbClr val="00B050"/>
                </a:solidFill>
                <a:ea typeface="+mj-ea"/>
              </a:rPr>
              <a:t>Centers of Excellence </a:t>
            </a:r>
            <a:endParaRPr lang="he-IL" sz="4000" b="1" spc="-20" dirty="0" smtClean="0">
              <a:solidFill>
                <a:srgbClr val="00B050"/>
              </a:solidFill>
              <a:ea typeface="+mj-e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9512" y="2492896"/>
            <a:ext cx="2376264" cy="1584176"/>
          </a:xfrm>
          <a:prstGeom prst="roundRect">
            <a:avLst/>
          </a:prstGeom>
          <a:solidFill>
            <a:srgbClr val="4F81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47864" y="2420888"/>
            <a:ext cx="2160240" cy="1340826"/>
          </a:xfrm>
          <a:prstGeom prst="roundRect">
            <a:avLst/>
          </a:prstGeom>
          <a:solidFill>
            <a:srgbClr val="C6D9F1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16" descr="page9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39266" y="4011877"/>
            <a:ext cx="3234712" cy="199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663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 descr="anglit hea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4" descr="P30707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2577"/>
            <a:ext cx="9252520" cy="60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8" y="5877272"/>
            <a:ext cx="5519738" cy="845315"/>
          </a:xfrm>
        </p:spPr>
        <p:txBody>
          <a:bodyPr/>
          <a:lstStyle/>
          <a:p>
            <a:pPr rtl="0" eaLnBrk="1" hangingPunct="1"/>
            <a:r>
              <a:rPr lang="en-US" altLang="en-US" sz="29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Wards, Recovery and ICU</a:t>
            </a: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6227763" y="4149725"/>
            <a:ext cx="792162" cy="719138"/>
          </a:xfrm>
          <a:prstGeom prst="ellipse">
            <a:avLst/>
          </a:prstGeom>
          <a:solidFill>
            <a:srgbClr val="339966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endParaRPr lang="he-I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750842"/>
      </p:ext>
    </p:extLst>
  </p:cSld>
  <p:clrMapOvr>
    <a:masterClrMapping/>
  </p:clrMapOvr>
  <p:transition spd="med" advTm="10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04775"/>
            <a:ext cx="9753600" cy="706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108"/>
          <p:cNvSpPr>
            <a:spLocks noChangeArrowheads="1"/>
          </p:cNvSpPr>
          <p:nvPr/>
        </p:nvSpPr>
        <p:spPr bwMode="auto">
          <a:xfrm>
            <a:off x="714375" y="500063"/>
            <a:ext cx="1728788" cy="865187"/>
          </a:xfrm>
          <a:prstGeom prst="wedgeEllipseCallout">
            <a:avLst>
              <a:gd name="adj1" fmla="val -72315"/>
              <a:gd name="adj2" fmla="val 185231"/>
            </a:avLst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Scheduling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Admission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Billing</a:t>
            </a:r>
          </a:p>
        </p:txBody>
      </p:sp>
      <p:sp>
        <p:nvSpPr>
          <p:cNvPr id="8" name="AutoShape 2109"/>
          <p:cNvSpPr>
            <a:spLocks noChangeArrowheads="1"/>
          </p:cNvSpPr>
          <p:nvPr/>
        </p:nvSpPr>
        <p:spPr bwMode="auto">
          <a:xfrm>
            <a:off x="428625" y="5000625"/>
            <a:ext cx="1728788" cy="1439863"/>
          </a:xfrm>
          <a:prstGeom prst="wedgeEllipseCallout">
            <a:avLst>
              <a:gd name="adj1" fmla="val 51380"/>
              <a:gd name="adj2" fmla="val -99722"/>
            </a:avLst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Reading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Diagnose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Dictating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Reporting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000000"/>
                </a:solidFill>
                <a:latin typeface="Arial" pitchFamily="34" charset="0"/>
              </a:rPr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307831047"/>
      </p:ext>
    </p:extLst>
  </p:cSld>
  <p:clrMapOvr>
    <a:masterClrMapping/>
  </p:clrMapOvr>
  <p:transition spd="med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04775"/>
            <a:ext cx="9753600" cy="706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701573"/>
      </p:ext>
    </p:extLst>
  </p:cSld>
  <p:clrMapOvr>
    <a:masterClrMapping/>
  </p:clrMapOvr>
  <p:transition spd="med" advTm="10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anglit hea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55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661682"/>
              </p:ext>
            </p:extLst>
          </p:nvPr>
        </p:nvGraphicFramePr>
        <p:xfrm>
          <a:off x="35496" y="0"/>
          <a:ext cx="9108504" cy="58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Bitmap Image" r:id="rId5" imgW="3820058" imgH="2866667" progId="PBrush">
                  <p:embed/>
                </p:oleObj>
              </mc:Choice>
              <mc:Fallback>
                <p:oleObj name="Bitmap Image" r:id="rId5" imgW="3820058" imgH="2866667" progId="PBrush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0"/>
                        <a:ext cx="9108504" cy="581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187624" y="5877272"/>
            <a:ext cx="6337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Anesthesia</a:t>
            </a:r>
          </a:p>
        </p:txBody>
      </p:sp>
      <p:sp>
        <p:nvSpPr>
          <p:cNvPr id="223237" name="Text Box 5"/>
          <p:cNvSpPr txBox="1">
            <a:spLocks noChangeArrowheads="1"/>
          </p:cNvSpPr>
          <p:nvPr/>
        </p:nvSpPr>
        <p:spPr bwMode="auto">
          <a:xfrm rot="-902221">
            <a:off x="6578600" y="5300663"/>
            <a:ext cx="2386013" cy="1263650"/>
          </a:xfrm>
          <a:prstGeom prst="rect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3366CC"/>
                </a:solidFill>
                <a:latin typeface="Comic Sans MS" pitchFamily="66" charset="0"/>
                <a:cs typeface="Guttman Yad-Brush" pitchFamily="2" charset="-79"/>
              </a:rPr>
              <a:t>Digital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3366CC"/>
                </a:solidFill>
                <a:latin typeface="Comic Sans MS" pitchFamily="66" charset="0"/>
                <a:cs typeface="Guttman Yad-Brush" pitchFamily="2" charset="-79"/>
              </a:rPr>
              <a:t>Vital Signals</a:t>
            </a:r>
          </a:p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3366CC"/>
                </a:solidFill>
                <a:latin typeface="Comic Sans MS" pitchFamily="66" charset="0"/>
                <a:cs typeface="Guttman Yad-Brush" pitchFamily="2" charset="-79"/>
              </a:rPr>
              <a:t>Documentation</a:t>
            </a:r>
          </a:p>
        </p:txBody>
      </p:sp>
    </p:spTree>
    <p:extLst>
      <p:ext uri="{BB962C8B-B14F-4D97-AF65-F5344CB8AC3E}">
        <p14:creationId xmlns:p14="http://schemas.microsoft.com/office/powerpoint/2010/main" val="162381821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Assuta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Ashdod Public Hospital –</a:t>
            </a:r>
            <a:b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 2017</a:t>
            </a:r>
            <a:endParaRPr lang="he-IL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51520" y="2174875"/>
            <a:ext cx="4245868" cy="3951288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dirty="0" smtClean="0">
                <a:solidFill>
                  <a:srgbClr val="12268A"/>
                </a:solidFill>
              </a:rPr>
              <a:t>The hospital will accommodate  300 beds (650 in the future).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12268A"/>
                </a:solidFill>
              </a:rPr>
              <a:t>Centers of excellence: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12268A"/>
                </a:solidFill>
              </a:rPr>
              <a:t>● Heart Disease</a:t>
            </a:r>
          </a:p>
          <a:p>
            <a:pPr marL="0" indent="0" algn="l" rtl="0">
              <a:buNone/>
            </a:pPr>
            <a:r>
              <a:rPr lang="en-US" dirty="0">
                <a:solidFill>
                  <a:srgbClr val="12268A"/>
                </a:solidFill>
              </a:rPr>
              <a:t>● </a:t>
            </a:r>
            <a:r>
              <a:rPr lang="en-US" dirty="0" smtClean="0">
                <a:solidFill>
                  <a:srgbClr val="12268A"/>
                </a:solidFill>
              </a:rPr>
              <a:t>Oncology</a:t>
            </a:r>
          </a:p>
          <a:p>
            <a:pPr marL="0" indent="0" algn="l" rtl="0">
              <a:buNone/>
            </a:pPr>
            <a:r>
              <a:rPr lang="en-US" dirty="0">
                <a:solidFill>
                  <a:srgbClr val="12268A"/>
                </a:solidFill>
              </a:rPr>
              <a:t>● </a:t>
            </a:r>
            <a:r>
              <a:rPr lang="en-US" dirty="0" smtClean="0">
                <a:solidFill>
                  <a:srgbClr val="12268A"/>
                </a:solidFill>
              </a:rPr>
              <a:t>Children</a:t>
            </a:r>
          </a:p>
          <a:p>
            <a:pPr marL="0" indent="0" algn="l" rtl="0">
              <a:buNone/>
            </a:pPr>
            <a:r>
              <a:rPr lang="en-US" dirty="0">
                <a:solidFill>
                  <a:srgbClr val="12268A"/>
                </a:solidFill>
              </a:rPr>
              <a:t>● </a:t>
            </a:r>
            <a:r>
              <a:rPr lang="en-US" dirty="0" smtClean="0">
                <a:solidFill>
                  <a:srgbClr val="12268A"/>
                </a:solidFill>
              </a:rPr>
              <a:t>Women</a:t>
            </a:r>
          </a:p>
          <a:p>
            <a:pPr marL="0" indent="0" algn="l" rtl="0">
              <a:buNone/>
            </a:pPr>
            <a:r>
              <a:rPr lang="en-US" dirty="0">
                <a:solidFill>
                  <a:srgbClr val="12268A"/>
                </a:solidFill>
              </a:rPr>
              <a:t>● </a:t>
            </a:r>
            <a:r>
              <a:rPr lang="en-US" dirty="0" smtClean="0">
                <a:solidFill>
                  <a:srgbClr val="12268A"/>
                </a:solidFill>
              </a:rPr>
              <a:t>Ambulatory and Endoscopic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12268A"/>
                </a:solidFill>
              </a:rPr>
              <a:t>(minimally invasive) Procedures</a:t>
            </a:r>
            <a:endParaRPr lang="he-IL" dirty="0">
              <a:solidFill>
                <a:srgbClr val="12268A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17" y="2165296"/>
            <a:ext cx="4176584" cy="3296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1438926"/>
            <a:ext cx="7560840" cy="6617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buClr>
                <a:srgbClr val="92D050"/>
              </a:buClr>
              <a:buSzPct val="80000"/>
            </a:pPr>
            <a:r>
              <a:rPr lang="en-US" sz="3700" b="1" spc="-150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Community that has a hospital”</a:t>
            </a:r>
            <a:r>
              <a:rPr lang="en-US" sz="3700" b="1" spc="-15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700" b="1" spc="-150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980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מלבן 1"/>
          <p:cNvSpPr>
            <a:spLocks noChangeArrowheads="1"/>
          </p:cNvSpPr>
          <p:nvPr/>
        </p:nvSpPr>
        <p:spPr bwMode="auto">
          <a:xfrm>
            <a:off x="314325" y="715963"/>
            <a:ext cx="661511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400">
                <a:solidFill>
                  <a:prstClr val="white"/>
                </a:solidFill>
                <a:latin typeface="Calibri" pitchFamily="34" charset="0"/>
              </a:rPr>
              <a:t>For the first time in 40 years</a:t>
            </a:r>
            <a:endParaRPr lang="he-IL" altLang="en-US" sz="440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7171" name="מלבן 2"/>
          <p:cNvSpPr>
            <a:spLocks noChangeArrowheads="1"/>
          </p:cNvSpPr>
          <p:nvPr/>
        </p:nvSpPr>
        <p:spPr bwMode="auto">
          <a:xfrm>
            <a:off x="395288" y="1771650"/>
            <a:ext cx="864076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000" dirty="0">
                <a:solidFill>
                  <a:srgbClr val="002D6A"/>
                </a:solidFill>
              </a:rPr>
              <a:t>A new public Hospital in Israel is </a:t>
            </a:r>
            <a:r>
              <a:rPr lang="en-US" altLang="en-US" sz="3000" dirty="0" smtClean="0">
                <a:solidFill>
                  <a:srgbClr val="002D6A"/>
                </a:solidFill>
              </a:rPr>
              <a:t>being built,</a:t>
            </a:r>
            <a:endParaRPr lang="en-US" altLang="en-US" sz="3000" dirty="0">
              <a:solidFill>
                <a:srgbClr val="002D6A"/>
              </a:solidFill>
            </a:endParaRP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000" dirty="0">
                <a:solidFill>
                  <a:srgbClr val="002D6A"/>
                </a:solidFill>
              </a:rPr>
              <a:t>as a result of a new law signed in 2002 and a</a:t>
            </a: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000" dirty="0">
                <a:solidFill>
                  <a:srgbClr val="002D6A"/>
                </a:solidFill>
              </a:rPr>
              <a:t>mega campaign led by the City of Ashdod.</a:t>
            </a: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000" dirty="0">
              <a:solidFill>
                <a:srgbClr val="002D6A"/>
              </a:solidFill>
            </a:endParaRP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000" dirty="0" err="1">
                <a:solidFill>
                  <a:srgbClr val="002D6A"/>
                </a:solidFill>
              </a:rPr>
              <a:t>Assuta</a:t>
            </a:r>
            <a:r>
              <a:rPr lang="en-US" altLang="en-US" sz="3000" dirty="0">
                <a:solidFill>
                  <a:srgbClr val="002D6A"/>
                </a:solidFill>
              </a:rPr>
              <a:t> won the tender at 2011 to be the first</a:t>
            </a: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000" dirty="0">
                <a:solidFill>
                  <a:srgbClr val="002D6A"/>
                </a:solidFill>
              </a:rPr>
              <a:t>public hospital financed, built and operated</a:t>
            </a: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000" dirty="0">
                <a:solidFill>
                  <a:srgbClr val="002D6A"/>
                </a:solidFill>
              </a:rPr>
              <a:t>by a private company.</a:t>
            </a:r>
            <a:endParaRPr lang="he-IL" altLang="en-US" sz="3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4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מלבן 1"/>
          <p:cNvSpPr>
            <a:spLocks noChangeArrowheads="1"/>
          </p:cNvSpPr>
          <p:nvPr/>
        </p:nvSpPr>
        <p:spPr bwMode="auto">
          <a:xfrm>
            <a:off x="2795588" y="693738"/>
            <a:ext cx="2851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FFFFFF"/>
                </a:solidFill>
              </a:rPr>
              <a:t>FUNCTIONS</a:t>
            </a:r>
            <a:endParaRPr lang="he-IL" altLang="en-US" sz="3600">
              <a:solidFill>
                <a:prstClr val="black"/>
              </a:solidFill>
            </a:endParaRPr>
          </a:p>
        </p:txBody>
      </p:sp>
      <p:sp>
        <p:nvSpPr>
          <p:cNvPr id="17411" name="מלבן 2"/>
          <p:cNvSpPr>
            <a:spLocks noChangeArrowheads="1"/>
          </p:cNvSpPr>
          <p:nvPr/>
        </p:nvSpPr>
        <p:spPr bwMode="auto">
          <a:xfrm>
            <a:off x="2987675" y="1462088"/>
            <a:ext cx="3384550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2D6A"/>
                </a:solidFill>
              </a:rPr>
              <a:t>Intensive care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2D6A"/>
                </a:solidFill>
              </a:rPr>
              <a:t>Emergency room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002D6A"/>
                </a:solidFill>
              </a:rPr>
              <a:t>Operating Rooms</a:t>
            </a:r>
            <a:endParaRPr lang="en-US" altLang="en-US" sz="3200" dirty="0">
              <a:solidFill>
                <a:srgbClr val="002D6A"/>
              </a:solidFill>
            </a:endParaRP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2D6A"/>
                </a:solidFill>
              </a:rPr>
              <a:t>Maternity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2D6A"/>
                </a:solidFill>
              </a:rPr>
              <a:t>Inpatient wards</a:t>
            </a:r>
            <a:endParaRPr lang="he-IL" altLang="en-US" sz="3200" dirty="0">
              <a:solidFill>
                <a:prstClr val="black"/>
              </a:solidFill>
            </a:endParaRPr>
          </a:p>
        </p:txBody>
      </p:sp>
      <p:pic>
        <p:nvPicPr>
          <p:cNvPr id="17412" name="תמונה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1773238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249237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תמונה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3213100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תמונה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39338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תמונה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4652963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מלבן 2"/>
          <p:cNvSpPr>
            <a:spLocks noChangeArrowheads="1"/>
          </p:cNvSpPr>
          <p:nvPr/>
        </p:nvSpPr>
        <p:spPr bwMode="auto">
          <a:xfrm>
            <a:off x="431800" y="5507038"/>
            <a:ext cx="45720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e-IL" altLang="en-US" sz="2800">
                <a:solidFill>
                  <a:prstClr val="black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9139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מלבן 1"/>
          <p:cNvSpPr>
            <a:spLocks noChangeArrowheads="1"/>
          </p:cNvSpPr>
          <p:nvPr/>
        </p:nvSpPr>
        <p:spPr bwMode="auto">
          <a:xfrm>
            <a:off x="2008188" y="692150"/>
            <a:ext cx="5059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solidFill>
                  <a:srgbClr val="FFFFFF"/>
                </a:solidFill>
              </a:rPr>
              <a:t>INSTITUTES and CLINICS</a:t>
            </a:r>
            <a:endParaRPr lang="he-IL" altLang="en-US" sz="3200">
              <a:solidFill>
                <a:prstClr val="black"/>
              </a:solidFill>
            </a:endParaRPr>
          </a:p>
        </p:txBody>
      </p:sp>
      <p:sp>
        <p:nvSpPr>
          <p:cNvPr id="18435" name="מלבן 2"/>
          <p:cNvSpPr>
            <a:spLocks noChangeArrowheads="1"/>
          </p:cNvSpPr>
          <p:nvPr/>
        </p:nvSpPr>
        <p:spPr bwMode="auto">
          <a:xfrm>
            <a:off x="1008063" y="1557338"/>
            <a:ext cx="4572000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Pain Unit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Gastroenterology Unit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Heart Institute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Breast Health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Genetics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Nuclear Medicine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Phototherapy Institute</a:t>
            </a:r>
            <a:endParaRPr lang="he-IL" altLang="en-US" sz="2400">
              <a:solidFill>
                <a:prstClr val="black"/>
              </a:solidFill>
            </a:endParaRPr>
          </a:p>
        </p:txBody>
      </p:sp>
      <p:sp>
        <p:nvSpPr>
          <p:cNvPr id="18436" name="מלבן 3"/>
          <p:cNvSpPr>
            <a:spLocks noChangeArrowheads="1"/>
          </p:cNvSpPr>
          <p:nvPr/>
        </p:nvSpPr>
        <p:spPr bwMode="auto">
          <a:xfrm>
            <a:off x="4968875" y="1557338"/>
            <a:ext cx="45720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Physiotherapy Institute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Eye Institute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Institute for angiography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Imaging Institute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Heart Catheterization</a:t>
            </a:r>
          </a:p>
          <a:p>
            <a:pPr rt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2D6A"/>
                </a:solidFill>
              </a:rPr>
              <a:t>Clinics</a:t>
            </a:r>
            <a:endParaRPr lang="he-IL" altLang="en-US" sz="2400">
              <a:solidFill>
                <a:prstClr val="black"/>
              </a:solidFill>
            </a:endParaRPr>
          </a:p>
        </p:txBody>
      </p:sp>
      <p:pic>
        <p:nvPicPr>
          <p:cNvPr id="18437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171767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תמונה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292350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תמונה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852738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תמונה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3373438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תמונה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39338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תמונה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44545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תמונה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49879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תמונה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1700213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תמונה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2274888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תמונה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283527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תמונה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3357563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תמונה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3916363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תמונה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4437063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מלבן 1"/>
          <p:cNvSpPr>
            <a:spLocks noChangeArrowheads="1"/>
          </p:cNvSpPr>
          <p:nvPr/>
        </p:nvSpPr>
        <p:spPr bwMode="auto">
          <a:xfrm>
            <a:off x="763588" y="549275"/>
            <a:ext cx="38909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000">
                <a:solidFill>
                  <a:srgbClr val="FFFFFF"/>
                </a:solidFill>
              </a:rPr>
              <a:t>INNOVATIVE VISION</a:t>
            </a:r>
            <a:endParaRPr lang="he-IL" altLang="en-US" sz="3000">
              <a:solidFill>
                <a:prstClr val="black"/>
              </a:solidFill>
            </a:endParaRPr>
          </a:p>
        </p:txBody>
      </p:sp>
      <p:sp>
        <p:nvSpPr>
          <p:cNvPr id="11267" name="מלבן 2"/>
          <p:cNvSpPr>
            <a:spLocks noChangeArrowheads="1"/>
          </p:cNvSpPr>
          <p:nvPr/>
        </p:nvSpPr>
        <p:spPr bwMode="auto">
          <a:xfrm>
            <a:off x="468313" y="1522413"/>
            <a:ext cx="818991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2D6A"/>
                </a:solidFill>
              </a:rPr>
              <a:t>To build and run an </a:t>
            </a:r>
            <a:r>
              <a:rPr lang="en-US" altLang="en-US" sz="2000" b="1" dirty="0">
                <a:solidFill>
                  <a:srgbClr val="002D6A"/>
                </a:solidFill>
              </a:rPr>
              <a:t>innovative, most advanced general public</a:t>
            </a: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002D6A"/>
                </a:solidFill>
              </a:rPr>
              <a:t>hospital, affiliated to a medical school</a:t>
            </a:r>
            <a:r>
              <a:rPr lang="en-US" altLang="en-US" sz="2000" dirty="0">
                <a:solidFill>
                  <a:srgbClr val="002D6A"/>
                </a:solidFill>
              </a:rPr>
              <a:t>, which provides the</a:t>
            </a: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2D6A"/>
                </a:solidFill>
              </a:rPr>
              <a:t>community with the highest standards of medical services.</a:t>
            </a:r>
          </a:p>
          <a:p>
            <a:pPr rtl="1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rgbClr val="002D6A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2D6A"/>
                </a:solidFill>
              </a:rPr>
              <a:t>The hospital, </a:t>
            </a:r>
            <a:r>
              <a:rPr lang="en-US" altLang="en-US" sz="2000" dirty="0" smtClean="0">
                <a:solidFill>
                  <a:srgbClr val="002D6A"/>
                </a:solidFill>
              </a:rPr>
              <a:t>working closely with </a:t>
            </a:r>
            <a:r>
              <a:rPr lang="en-US" altLang="en-US" sz="2000" dirty="0">
                <a:solidFill>
                  <a:srgbClr val="002D6A"/>
                </a:solidFill>
              </a:rPr>
              <a:t>the community, will meet both the </a:t>
            </a:r>
            <a:r>
              <a:rPr lang="en-US" altLang="en-US" sz="2000" dirty="0" smtClean="0">
                <a:solidFill>
                  <a:srgbClr val="002D6A"/>
                </a:solidFill>
              </a:rPr>
              <a:t> health and social </a:t>
            </a:r>
            <a:r>
              <a:rPr lang="en-US" altLang="en-US" sz="2000" dirty="0">
                <a:solidFill>
                  <a:srgbClr val="002D6A"/>
                </a:solidFill>
              </a:rPr>
              <a:t>community's needs. The goal is to form a </a:t>
            </a:r>
            <a:r>
              <a:rPr lang="en-US" altLang="en-US" sz="2000" b="1" dirty="0">
                <a:solidFill>
                  <a:srgbClr val="002D6A"/>
                </a:solidFill>
              </a:rPr>
              <a:t>full integration </a:t>
            </a:r>
            <a:r>
              <a:rPr lang="en-US" altLang="en-US" sz="2000" dirty="0" smtClean="0">
                <a:solidFill>
                  <a:srgbClr val="002D6A"/>
                </a:solidFill>
              </a:rPr>
              <a:t>with the </a:t>
            </a:r>
            <a:r>
              <a:rPr lang="en-US" altLang="en-US" sz="2000" dirty="0">
                <a:solidFill>
                  <a:srgbClr val="002D6A"/>
                </a:solidFill>
              </a:rPr>
              <a:t>community's medical services, meeting the special needs of </a:t>
            </a:r>
            <a:r>
              <a:rPr lang="en-US" altLang="en-US" sz="2000" dirty="0" smtClean="0">
                <a:solidFill>
                  <a:srgbClr val="002D6A"/>
                </a:solidFill>
              </a:rPr>
              <a:t>the patients </a:t>
            </a:r>
            <a:r>
              <a:rPr lang="en-US" altLang="en-US" sz="2000" dirty="0">
                <a:solidFill>
                  <a:srgbClr val="002D6A"/>
                </a:solidFill>
              </a:rPr>
              <a:t>and their families, both within the hospital and at home.</a:t>
            </a:r>
            <a:endParaRPr lang="he-IL" alt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6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מלבן 3"/>
          <p:cNvSpPr>
            <a:spLocks noChangeArrowheads="1"/>
          </p:cNvSpPr>
          <p:nvPr/>
        </p:nvSpPr>
        <p:spPr bwMode="auto">
          <a:xfrm>
            <a:off x="3276600" y="530225"/>
            <a:ext cx="27336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FFFFFF"/>
                </a:solidFill>
                <a:latin typeface="Calibri" pitchFamily="34" charset="0"/>
              </a:rPr>
              <a:t>ASSUTA ASHDOD</a:t>
            </a:r>
            <a:endParaRPr lang="he-IL" altLang="en-US" sz="28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5603" name="AutoShape 2" descr="https://www.atview.net/Net2/oldpages.ashx?action=101&amp;projectandfolder=400754A700D8J9&amp;folder=1000663422&amp;tofes=7845&amp;ext=JPG&amp;projectcode=400754"/>
          <p:cNvSpPr>
            <a:spLocks noChangeAspect="1" noChangeArrowheads="1"/>
          </p:cNvSpPr>
          <p:nvPr/>
        </p:nvSpPr>
        <p:spPr bwMode="auto">
          <a:xfrm>
            <a:off x="-2401888" y="-4914900"/>
            <a:ext cx="22355176" cy="1024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endParaRPr lang="he-IL" altLang="en-US">
              <a:solidFill>
                <a:srgbClr val="FFFFFF"/>
              </a:solidFill>
            </a:endParaRPr>
          </a:p>
        </p:txBody>
      </p:sp>
      <p:sp>
        <p:nvSpPr>
          <p:cNvPr id="25604" name="AutoShape 4" descr="https://www.atview.net/Net2/oldpages.ashx?action=101&amp;projectandfolder=400754A700D8J9&amp;folder=1000663422&amp;tofes=7845&amp;ext=JPG&amp;projectcode=400754"/>
          <p:cNvSpPr>
            <a:spLocks noChangeAspect="1" noChangeArrowheads="1"/>
          </p:cNvSpPr>
          <p:nvPr/>
        </p:nvSpPr>
        <p:spPr bwMode="auto">
          <a:xfrm>
            <a:off x="-2249488" y="-4762500"/>
            <a:ext cx="22355176" cy="1024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endParaRPr lang="he-IL" altLang="en-US">
              <a:solidFill>
                <a:srgbClr val="FFFFFF"/>
              </a:solidFill>
            </a:endParaRPr>
          </a:p>
        </p:txBody>
      </p:sp>
      <p:sp>
        <p:nvSpPr>
          <p:cNvPr id="25605" name="AutoShape 6" descr="https://www.atview.net/Net2/oldpages.ashx?action=101&amp;projectandfolder=400754A700D8J9&amp;folder=1000663422&amp;tofes=7845&amp;ext=JPG&amp;projectcode=400754"/>
          <p:cNvSpPr>
            <a:spLocks noChangeAspect="1" noChangeArrowheads="1"/>
          </p:cNvSpPr>
          <p:nvPr/>
        </p:nvSpPr>
        <p:spPr bwMode="auto">
          <a:xfrm>
            <a:off x="-1017588" y="-2065338"/>
            <a:ext cx="9410701" cy="431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endParaRPr lang="he-IL" altLang="en-US">
              <a:solidFill>
                <a:srgbClr val="FFFFFF"/>
              </a:solidFill>
            </a:endParaRPr>
          </a:p>
        </p:txBody>
      </p:sp>
      <p:pic>
        <p:nvPicPr>
          <p:cNvPr id="25606" name="Picture 8" descr="C:\Users\along\AppData\Local\Microsoft\Windows\Temporary Internet Files\Content.Outlook\J12ITF6E\view03 H REALISTI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304925"/>
            <a:ext cx="8426450" cy="543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6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2420888"/>
            <a:ext cx="6512511" cy="114300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Thank</a:t>
            </a:r>
            <a:r>
              <a:rPr lang="en-US" dirty="0" smtClean="0">
                <a:solidFill>
                  <a:schemeClr val="accent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You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510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4"/>
            <a:ext cx="9142571" cy="6857999"/>
          </a:xfrm>
          <a:prstGeom prst="rect">
            <a:avLst/>
          </a:prstGeom>
        </p:spPr>
      </p:pic>
      <p:sp>
        <p:nvSpPr>
          <p:cNvPr id="7170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396876" y="2886076"/>
            <a:ext cx="3270249" cy="1152525"/>
          </a:xfrm>
        </p:spPr>
        <p:txBody>
          <a:bodyPr/>
          <a:lstStyle/>
          <a:p>
            <a:pPr algn="r" rtl="1" eaLnBrk="1" hangingPunct="1"/>
            <a:r>
              <a:rPr lang="de-DE" sz="7500" dirty="0"/>
              <a:t>MOMA</a:t>
            </a:r>
          </a:p>
        </p:txBody>
      </p:sp>
      <p:sp>
        <p:nvSpPr>
          <p:cNvPr id="8195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714" y="4038610"/>
            <a:ext cx="3694988" cy="1282701"/>
          </a:xfrm>
        </p:spPr>
        <p:txBody>
          <a:bodyPr anchor="t"/>
          <a:lstStyle/>
          <a:p>
            <a:pPr algn="r" eaLnBrk="1" hangingPunct="1">
              <a:lnSpc>
                <a:spcPct val="95000"/>
              </a:lnSpc>
              <a:defRPr/>
            </a:pPr>
            <a:r>
              <a:rPr lang="en-US" sz="3800" dirty="0">
                <a:latin typeface="+mj-lt"/>
                <a:ea typeface="+mj-ea"/>
                <a:cs typeface="+mj-cs"/>
              </a:rPr>
              <a:t>Multi-Disciplinary</a:t>
            </a:r>
          </a:p>
          <a:p>
            <a:pPr algn="r" eaLnBrk="1" hangingPunct="1">
              <a:lnSpc>
                <a:spcPct val="95000"/>
              </a:lnSpc>
              <a:defRPr/>
            </a:pPr>
            <a:r>
              <a:rPr lang="en-US" sz="3800" dirty="0">
                <a:latin typeface="+mj-lt"/>
                <a:ea typeface="+mj-ea"/>
                <a:cs typeface="+mj-cs"/>
              </a:rPr>
              <a:t> Call Center</a:t>
            </a:r>
            <a:endParaRPr lang="de-DE" sz="3800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36" y="327275"/>
            <a:ext cx="745577" cy="78270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890" y="429727"/>
            <a:ext cx="184785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9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508401" y="1809931"/>
            <a:ext cx="6514350" cy="4334932"/>
            <a:chOff x="2508401" y="1224968"/>
            <a:chExt cx="6514350" cy="325119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08401" y="1357448"/>
              <a:ext cx="2523425" cy="2752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45950" y="1224968"/>
              <a:ext cx="4876801" cy="3251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0" name="_h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200" kern="1200" dirty="0">
                <a:solidFill>
                  <a:schemeClr val="accent2"/>
                </a:solidFill>
              </a:rPr>
              <a:t>The Target Population</a:t>
            </a:r>
            <a:endParaRPr lang="en-US" sz="4200" kern="1200" noProof="1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5644" y="2635530"/>
            <a:ext cx="2121561" cy="916247"/>
          </a:xfrm>
          <a:prstGeom prst="rect">
            <a:avLst/>
          </a:prstGeom>
          <a:noFill/>
        </p:spPr>
        <p:txBody>
          <a:bodyPr wrap="square" lIns="107287" tIns="53643" rIns="107287" bIns="53643" rtlCol="1">
            <a:spAutoFit/>
          </a:bodyPr>
          <a:lstStyle/>
          <a:p>
            <a:pPr algn="ctr" rtl="1" fontAlgn="base">
              <a:lnSpc>
                <a:spcPts val="2112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00" b="1" dirty="0">
                <a:solidFill>
                  <a:srgbClr val="FF0000"/>
                </a:solidFill>
              </a:rPr>
              <a:t>4000</a:t>
            </a:r>
            <a:r>
              <a:rPr lang="en-US" sz="3300" dirty="0">
                <a:solidFill>
                  <a:srgbClr val="FF0000"/>
                </a:solidFill>
              </a:rPr>
              <a:t> </a:t>
            </a:r>
            <a:r>
              <a:rPr lang="en-US" sz="2300" dirty="0">
                <a:solidFill>
                  <a:srgbClr val="FF0000"/>
                </a:solidFill>
              </a:rPr>
              <a:t/>
            </a:r>
            <a:br>
              <a:rPr lang="en-US" sz="2300" dirty="0">
                <a:solidFill>
                  <a:srgbClr val="FF0000"/>
                </a:solidFill>
              </a:rPr>
            </a:br>
            <a:r>
              <a:rPr lang="en-US" sz="2300" dirty="0">
                <a:solidFill>
                  <a:srgbClr val="FF0000"/>
                </a:solidFill>
              </a:rPr>
              <a:t>stable chronic clients</a:t>
            </a:r>
            <a:endParaRPr lang="he-IL" sz="2300" dirty="0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74460" y="1970584"/>
            <a:ext cx="1921820" cy="1185552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 rtl="1" fontAlgn="base">
              <a:lnSpc>
                <a:spcPts val="2112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00" b="1" dirty="0">
                <a:ln w="11430"/>
                <a:solidFill>
                  <a:srgbClr val="FF0000"/>
                </a:solidFill>
              </a:rPr>
              <a:t>6000 </a:t>
            </a:r>
            <a:r>
              <a:rPr lang="en-US" sz="2300" b="1" dirty="0">
                <a:ln w="11430"/>
                <a:solidFill>
                  <a:srgbClr val="FF0000"/>
                </a:solidFill>
              </a:rPr>
              <a:t/>
            </a:r>
            <a:br>
              <a:rPr lang="en-US" sz="2300" b="1" dirty="0">
                <a:ln w="11430"/>
                <a:solidFill>
                  <a:srgbClr val="FF0000"/>
                </a:solidFill>
              </a:rPr>
            </a:br>
            <a:r>
              <a:rPr lang="en-US" sz="2300" dirty="0">
                <a:ln w="11430"/>
                <a:solidFill>
                  <a:srgbClr val="FF0000"/>
                </a:solidFill>
              </a:rPr>
              <a:t>complex </a:t>
            </a:r>
            <a:br>
              <a:rPr lang="en-US" sz="2300" dirty="0">
                <a:ln w="11430"/>
                <a:solidFill>
                  <a:srgbClr val="FF0000"/>
                </a:solidFill>
              </a:rPr>
            </a:br>
            <a:r>
              <a:rPr lang="en-US" sz="2300" dirty="0">
                <a:ln w="11430"/>
                <a:solidFill>
                  <a:srgbClr val="FF0000"/>
                </a:solidFill>
              </a:rPr>
              <a:t>chronic clients</a:t>
            </a:r>
            <a:endParaRPr lang="he-IL" sz="2300" dirty="0">
              <a:ln w="11430"/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94219" y="3800757"/>
            <a:ext cx="2286000" cy="1544624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rtl="1" fontAlgn="base">
              <a:lnSpc>
                <a:spcPts val="2112"/>
              </a:lnSpc>
              <a:spcBef>
                <a:spcPts val="1408"/>
              </a:spcBef>
              <a:spcAft>
                <a:spcPct val="0"/>
              </a:spcAft>
              <a:defRPr/>
            </a:pPr>
            <a:r>
              <a:rPr lang="en-US" sz="19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Stoma</a:t>
            </a:r>
            <a:r>
              <a:rPr lang="en-US" sz="1900" dirty="0">
                <a:solidFill>
                  <a:prstClr val="black">
                    <a:lumMod val="85000"/>
                    <a:lumOff val="15000"/>
                  </a:prstClr>
                </a:solidFill>
              </a:rPr>
              <a:t>&amp; chronic wound</a:t>
            </a:r>
            <a:endParaRPr lang="he-IL" sz="19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rtl="1" fontAlgn="base">
              <a:lnSpc>
                <a:spcPts val="2112"/>
              </a:lnSpc>
              <a:spcBef>
                <a:spcPts val="1408"/>
              </a:spcBef>
              <a:spcAft>
                <a:spcPct val="0"/>
              </a:spcAft>
              <a:defRPr/>
            </a:pPr>
            <a:r>
              <a:rPr lang="en-US" sz="19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Diabetes</a:t>
            </a:r>
          </a:p>
          <a:p>
            <a:pPr rtl="1" fontAlgn="base">
              <a:lnSpc>
                <a:spcPts val="2112"/>
              </a:lnSpc>
              <a:spcBef>
                <a:spcPts val="1408"/>
              </a:spcBef>
              <a:spcAft>
                <a:spcPct val="0"/>
              </a:spcAft>
              <a:defRPr/>
            </a:pPr>
            <a:r>
              <a:rPr lang="en-US" sz="19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Oncology patients</a:t>
            </a:r>
            <a:endParaRPr lang="he-IL" sz="19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flipH="1">
            <a:off x="5629137" y="5313528"/>
            <a:ext cx="106508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flipH="1">
            <a:off x="5949855" y="4814568"/>
            <a:ext cx="74436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 bwMode="auto">
          <a:xfrm flipH="1">
            <a:off x="6058646" y="4005064"/>
            <a:ext cx="63557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Rectangle 51"/>
          <p:cNvSpPr/>
          <p:nvPr/>
        </p:nvSpPr>
        <p:spPr>
          <a:xfrm>
            <a:off x="299682" y="3158751"/>
            <a:ext cx="2070958" cy="2173001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r" rtl="1" fontAlgn="base">
              <a:lnSpc>
                <a:spcPts val="2112"/>
              </a:lnSpc>
              <a:spcBef>
                <a:spcPts val="1408"/>
              </a:spcBef>
              <a:spcAft>
                <a:spcPct val="0"/>
              </a:spcAft>
              <a:defRPr/>
            </a:pPr>
            <a:r>
              <a:rPr lang="en-US" sz="1900" dirty="0">
                <a:solidFill>
                  <a:prstClr val="black">
                    <a:lumMod val="85000"/>
                    <a:lumOff val="15000"/>
                  </a:prstClr>
                </a:solidFill>
              </a:rPr>
              <a:t>Home care of stable chronic clients</a:t>
            </a:r>
          </a:p>
          <a:p>
            <a:pPr algn="r" rtl="1" fontAlgn="base">
              <a:lnSpc>
                <a:spcPts val="2112"/>
              </a:lnSpc>
              <a:spcBef>
                <a:spcPts val="1408"/>
              </a:spcBef>
              <a:spcAft>
                <a:spcPct val="0"/>
              </a:spcAft>
              <a:defRPr/>
            </a:pPr>
            <a:r>
              <a:rPr lang="en-US" sz="1900" dirty="0">
                <a:solidFill>
                  <a:prstClr val="black">
                    <a:lumMod val="85000"/>
                    <a:lumOff val="15000"/>
                  </a:prstClr>
                </a:solidFill>
              </a:rPr>
              <a:t>CHF &amp; COPD Levels 2 unstable, </a:t>
            </a:r>
            <a:br>
              <a:rPr lang="en-US" sz="19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en-US" sz="1900" dirty="0">
                <a:solidFill>
                  <a:prstClr val="black">
                    <a:lumMod val="85000"/>
                    <a:lumOff val="15000"/>
                  </a:prstClr>
                </a:solidFill>
              </a:rPr>
              <a:t>3-4</a:t>
            </a:r>
            <a:endParaRPr lang="he-IL" sz="19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 bwMode="auto">
          <a:xfrm flipH="1">
            <a:off x="2352895" y="3408164"/>
            <a:ext cx="922961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flipH="1">
            <a:off x="2352894" y="4177275"/>
            <a:ext cx="706938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Chevron 4">
            <a:hlinkClick r:id="rId5" action="ppaction://hlinksldjump"/>
          </p:cNvPr>
          <p:cNvSpPr/>
          <p:nvPr/>
        </p:nvSpPr>
        <p:spPr bwMode="auto">
          <a:xfrm>
            <a:off x="899592" y="6144863"/>
            <a:ext cx="484632" cy="484632"/>
          </a:xfrm>
          <a:prstGeom prst="chevron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69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8046154" cy="532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ircular Arrow 3">
            <a:hlinkClick r:id="rId3" action="ppaction://hlinksldjump"/>
          </p:cNvPr>
          <p:cNvSpPr/>
          <p:nvPr/>
        </p:nvSpPr>
        <p:spPr bwMode="auto">
          <a:xfrm>
            <a:off x="107504" y="6093296"/>
            <a:ext cx="720080" cy="648072"/>
          </a:xfrm>
          <a:prstGeom prst="circular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User\AppData\Local\Microsoft\Windows\Temporary Internet Files\Content.Outlook\JVRXG7A0\image0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720000">
            <a:off x="2606105" y="3349400"/>
            <a:ext cx="1398139" cy="1248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30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lipstream">
  <a:themeElements>
    <a:clrScheme name="Slipstream">
      <a:dk1>
        <a:sysClr val="windowText" lastClr="FFFFFF"/>
      </a:dk1>
      <a:lt1>
        <a:sysClr val="window" lastClr="000000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ערכת נושא של Offic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ערכת נושא של Offic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ערכת נושא של Offic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1" anchor="ctr" anchorCtr="0">
        <a:spAutoFit/>
      </a:bodyPr>
      <a:lstStyle>
        <a:defPPr>
          <a:buClr>
            <a:srgbClr val="92D050"/>
          </a:buClr>
          <a:buSzPct val="80000"/>
          <a:defRPr sz="3700" spc="-150" baseline="30000" dirty="0">
            <a:solidFill>
              <a:srgbClr val="002060"/>
            </a:solidFill>
          </a:defRPr>
        </a:defPPr>
      </a:lstStyle>
    </a:txDef>
  </a:objectDefaults>
  <a:extraClrSchemeLst/>
</a:theme>
</file>

<file path=ppt/theme/theme12.xml><?xml version="1.0" encoding="utf-8"?>
<a:theme xmlns:a="http://schemas.openxmlformats.org/drawingml/2006/main" name="1_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1" anchor="ctr" anchorCtr="0">
        <a:spAutoFit/>
      </a:bodyPr>
      <a:lstStyle>
        <a:defPPr>
          <a:buClr>
            <a:srgbClr val="92D050"/>
          </a:buClr>
          <a:buSzPct val="80000"/>
          <a:defRPr sz="3700" spc="-150" baseline="30000" dirty="0">
            <a:solidFill>
              <a:srgbClr val="002060"/>
            </a:solidFill>
          </a:defRPr>
        </a:defPPr>
      </a:lstStyle>
    </a:txDef>
  </a:objectDefaults>
  <a:extraClrSchemeLst/>
</a:theme>
</file>

<file path=ppt/theme/theme13.xml><?xml version="1.0" encoding="utf-8"?>
<a:theme xmlns:a="http://schemas.openxmlformats.org/drawingml/2006/main" name="2_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1" anchor="ctr" anchorCtr="0">
        <a:spAutoFit/>
      </a:bodyPr>
      <a:lstStyle>
        <a:defPPr>
          <a:buClr>
            <a:srgbClr val="92D050"/>
          </a:buClr>
          <a:buSzPct val="80000"/>
          <a:defRPr sz="3700" spc="-150" baseline="30000" dirty="0">
            <a:solidFill>
              <a:srgbClr val="002060"/>
            </a:solidFill>
          </a:defRPr>
        </a:defPPr>
      </a:lstStyle>
    </a:txDef>
  </a:objectDefaults>
  <a:extraClrSchemeLst/>
</a:theme>
</file>

<file path=ppt/theme/theme14.xml><?xml version="1.0" encoding="utf-8"?>
<a:theme xmlns:a="http://schemas.openxmlformats.org/drawingml/2006/main" name="4_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1" anchor="ctr" anchorCtr="0">
        <a:spAutoFit/>
      </a:bodyPr>
      <a:lstStyle>
        <a:defPPr>
          <a:buClr>
            <a:srgbClr val="92D050"/>
          </a:buClr>
          <a:buSzPct val="80000"/>
          <a:defRPr sz="3700" spc="-150" baseline="30000" dirty="0">
            <a:solidFill>
              <a:srgbClr val="002060"/>
            </a:solidFill>
          </a:defRPr>
        </a:defPPr>
      </a:lstStyle>
    </a:txDef>
  </a:objectDefaults>
  <a:extraClrSchemeLst/>
</a:theme>
</file>

<file path=ppt/theme/theme15.xml><?xml version="1.0" encoding="utf-8"?>
<a:theme xmlns:a="http://schemas.openxmlformats.org/drawingml/2006/main" name="5_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1" anchor="ctr" anchorCtr="0">
        <a:spAutoFit/>
      </a:bodyPr>
      <a:lstStyle>
        <a:defPPr>
          <a:buClr>
            <a:srgbClr val="92D050"/>
          </a:buClr>
          <a:buSzPct val="80000"/>
          <a:defRPr sz="3700" spc="-150" baseline="30000" dirty="0">
            <a:solidFill>
              <a:srgbClr val="002060"/>
            </a:solidFill>
          </a:defRPr>
        </a:defPPr>
      </a:lstStyle>
    </a:txDef>
  </a:objectDefaults>
  <a:extraClrSchemeLst/>
</a:theme>
</file>

<file path=ppt/theme/theme16.xml><?xml version="1.0" encoding="utf-8"?>
<a:theme xmlns:a="http://schemas.openxmlformats.org/drawingml/2006/main" name="6_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1" anchor="ctr" anchorCtr="0">
        <a:spAutoFit/>
      </a:bodyPr>
      <a:lstStyle>
        <a:defPPr>
          <a:buClr>
            <a:srgbClr val="92D050"/>
          </a:buClr>
          <a:buSzPct val="80000"/>
          <a:defRPr sz="3700" spc="-150" baseline="30000" dirty="0">
            <a:solidFill>
              <a:srgbClr val="002060"/>
            </a:solidFill>
          </a:defRPr>
        </a:defPPr>
      </a:lstStyle>
    </a:tx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704FF4FF09C449B3BA936E1A1364FF" ma:contentTypeVersion="2" ma:contentTypeDescription="Create a new document." ma:contentTypeScope="" ma:versionID="ca438c5d5c3af10dbf09419343077562">
  <xsd:schema xmlns:xsd="http://www.w3.org/2001/XMLSchema" xmlns:xs="http://www.w3.org/2001/XMLSchema" xmlns:p="http://schemas.microsoft.com/office/2006/metadata/properties" xmlns:ns2="b702551a-27e8-48dd-8c57-2ece3171811a" targetNamespace="http://schemas.microsoft.com/office/2006/metadata/properties" ma:root="true" ma:fieldsID="09d9392c161e008b45dfb6c6144fd64c" ns2:_="">
    <xsd:import namespace="b702551a-27e8-48dd-8c57-2ece3171811a"/>
    <xsd:element name="properties">
      <xsd:complexType>
        <xsd:sequence>
          <xsd:element name="documentManagement">
            <xsd:complexType>
              <xsd:all>
                <xsd:element ref="ns2:IsSourcesIte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2551a-27e8-48dd-8c57-2ece3171811a" elementFormDefault="qualified">
    <xsd:import namespace="http://schemas.microsoft.com/office/2006/documentManagement/types"/>
    <xsd:import namespace="http://schemas.microsoft.com/office/infopath/2007/PartnerControls"/>
    <xsd:element name="IsSourcesItem" ma:index="8" nillable="true" ma:displayName="IsSourcesItem" ma:hidden="true" ma:internalName="IsSourcesItem" ma:readOnly="false">
      <xsd:simpleType>
        <xsd:restriction base="dms:Text">
          <xsd:maxLength value="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SourcesItem xmlns="b702551a-27e8-48dd-8c57-2ece3171811a">Yes</IsSourcesItem>
  </documentManagement>
</p:properties>
</file>

<file path=customXml/itemProps1.xml><?xml version="1.0" encoding="utf-8"?>
<ds:datastoreItem xmlns:ds="http://schemas.openxmlformats.org/officeDocument/2006/customXml" ds:itemID="{6E9B78BE-2B3D-49E4-9CE9-6D2C1C446797}"/>
</file>

<file path=customXml/itemProps2.xml><?xml version="1.0" encoding="utf-8"?>
<ds:datastoreItem xmlns:ds="http://schemas.openxmlformats.org/officeDocument/2006/customXml" ds:itemID="{85844D79-CFC3-4D06-B728-434009CE2338}"/>
</file>

<file path=customXml/itemProps3.xml><?xml version="1.0" encoding="utf-8"?>
<ds:datastoreItem xmlns:ds="http://schemas.openxmlformats.org/officeDocument/2006/customXml" ds:itemID="{02BBD25D-768E-4782-B2D4-FBDDD748C2AB}"/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1597</Words>
  <Application>Microsoft Office PowerPoint</Application>
  <PresentationFormat>Prezentácia na obrazovke (4:3)</PresentationFormat>
  <Paragraphs>362</Paragraphs>
  <Slides>54</Slides>
  <Notes>17</Notes>
  <HiddenSlides>0</HiddenSlides>
  <MMClips>0</MMClips>
  <ScaleCrop>false</ScaleCrop>
  <HeadingPairs>
    <vt:vector size="6" baseType="variant">
      <vt:variant>
        <vt:lpstr>Motív</vt:lpstr>
      </vt:variant>
      <vt:variant>
        <vt:i4>16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54</vt:i4>
      </vt:variant>
    </vt:vector>
  </HeadingPairs>
  <TitlesOfParts>
    <vt:vector size="71" baseType="lpstr">
      <vt:lpstr>2_Slipstream</vt:lpstr>
      <vt:lpstr>Default Design</vt:lpstr>
      <vt:lpstr>1_Default Design</vt:lpstr>
      <vt:lpstr>2_Default Design</vt:lpstr>
      <vt:lpstr>3_Default Design</vt:lpstr>
      <vt:lpstr>4_Default Design</vt:lpstr>
      <vt:lpstr>ערכת נושא של Office</vt:lpstr>
      <vt:lpstr>3_ערכת נושא של Office</vt:lpstr>
      <vt:lpstr>4_ערכת נושא של Office</vt:lpstr>
      <vt:lpstr>Clouds</vt:lpstr>
      <vt:lpstr>Office Theme</vt:lpstr>
      <vt:lpstr>1_Office Theme</vt:lpstr>
      <vt:lpstr>2_Office Theme</vt:lpstr>
      <vt:lpstr>4_Office Theme</vt:lpstr>
      <vt:lpstr>5_Office Theme</vt:lpstr>
      <vt:lpstr>6_Office Theme</vt:lpstr>
      <vt:lpstr>Bitmap Image</vt:lpstr>
      <vt:lpstr>Strengthening community health care - the new model for modern hospitals</vt:lpstr>
      <vt:lpstr>The Major Challenge of Healthcare Today </vt:lpstr>
      <vt:lpstr>Prezentácia programu PowerPoint</vt:lpstr>
      <vt:lpstr>Prezentácia programu PowerPoint</vt:lpstr>
      <vt:lpstr>Prezentácia programu PowerPoint</vt:lpstr>
      <vt:lpstr>Meeting Today’s Health Needs and Challenges</vt:lpstr>
      <vt:lpstr>Barriers to “Comprehensive and Integrated Care</vt:lpstr>
      <vt:lpstr>Toward an Optimal Solution</vt:lpstr>
      <vt:lpstr>Prezentácia programu PowerPoint</vt:lpstr>
      <vt:lpstr>The OECD reports that Israel has built a health care system with high-quality primary health care</vt:lpstr>
      <vt:lpstr>Prezentácia programu PowerPoint</vt:lpstr>
      <vt:lpstr>Israeli Healthcare System</vt:lpstr>
      <vt:lpstr>Prezentácia programu PowerPoint</vt:lpstr>
      <vt:lpstr>Prezentácia programu PowerPoint</vt:lpstr>
      <vt:lpstr>Prezentácia programu PowerPoint</vt:lpstr>
      <vt:lpstr>Prezentácia programu PowerPoint</vt:lpstr>
      <vt:lpstr>Maccabi’s Operational Model </vt:lpstr>
      <vt:lpstr>Integrated Care for Prevention and Management of Chronic Disease </vt:lpstr>
      <vt:lpstr>Maccabi’s Computerized Information and Communication System Supports Integrated Care</vt:lpstr>
      <vt:lpstr>Telemedicine Services </vt:lpstr>
      <vt:lpstr>Telemedicine Services </vt:lpstr>
      <vt:lpstr>Prezentácia programu PowerPoint</vt:lpstr>
      <vt:lpstr>Prezentácia programu PowerPoint</vt:lpstr>
      <vt:lpstr> Lab Results</vt:lpstr>
      <vt:lpstr>Medication List </vt:lpstr>
      <vt:lpstr>Prezentácia programu PowerPoint</vt:lpstr>
      <vt:lpstr> Maccabi Hashalom Outpatient Clinics</vt:lpstr>
      <vt:lpstr> Imaging Clinic in Maccabi Hashalom</vt:lpstr>
      <vt:lpstr>     Urgent Care Center in Maccabi Hashalom</vt:lpstr>
      <vt:lpstr>Outcomes</vt:lpstr>
      <vt:lpstr>Clinical Outcomes</vt:lpstr>
      <vt:lpstr>The Best Health Fund</vt:lpstr>
      <vt:lpstr>Prezentácia programu PowerPoint</vt:lpstr>
      <vt:lpstr>Prezentácia programu PowerPoint</vt:lpstr>
      <vt:lpstr>General Background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Wards, Recovery and ICU</vt:lpstr>
      <vt:lpstr>Prezentácia programu PowerPoint</vt:lpstr>
      <vt:lpstr>Prezentácia programu PowerPoint</vt:lpstr>
      <vt:lpstr>Prezentácia programu PowerPoint</vt:lpstr>
      <vt:lpstr>Assuta Ashdod Public Hospital –  May 2017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Thank You</vt:lpstr>
      <vt:lpstr>MOMA</vt:lpstr>
      <vt:lpstr>The Target Population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kaye_r</dc:creator>
  <cp:lastModifiedBy>Čižmáriková Zuzana</cp:lastModifiedBy>
  <cp:revision>86</cp:revision>
  <dcterms:created xsi:type="dcterms:W3CDTF">2014-02-25T09:29:14Z</dcterms:created>
  <dcterms:modified xsi:type="dcterms:W3CDTF">2014-03-06T07:42:48Z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0x010100D9704FF4FF09C449B3BA936E1A1364FF</vt:lpwstr>
  </property>
</Properties>
</file>